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275" r:id="rId4"/>
    <p:sldId id="408" r:id="rId5"/>
    <p:sldId id="429" r:id="rId6"/>
    <p:sldId id="431" r:id="rId7"/>
    <p:sldId id="433" r:id="rId8"/>
    <p:sldId id="392" r:id="rId9"/>
    <p:sldId id="382" r:id="rId10"/>
    <p:sldId id="364" r:id="rId11"/>
    <p:sldId id="386" r:id="rId12"/>
    <p:sldId id="400" r:id="rId13"/>
    <p:sldId id="423" r:id="rId14"/>
    <p:sldId id="434" r:id="rId15"/>
    <p:sldId id="380" r:id="rId16"/>
    <p:sldId id="424" r:id="rId17"/>
    <p:sldId id="411" r:id="rId18"/>
    <p:sldId id="428" r:id="rId19"/>
    <p:sldId id="418" r:id="rId20"/>
    <p:sldId id="426" r:id="rId21"/>
    <p:sldId id="417" r:id="rId22"/>
    <p:sldId id="425" r:id="rId23"/>
    <p:sldId id="25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60000"/>
    <a:srgbClr val="860000"/>
    <a:srgbClr val="A1356B"/>
    <a:srgbClr val="A20000"/>
    <a:srgbClr val="B0B0B0"/>
    <a:srgbClr val="9F9F9F"/>
    <a:srgbClr val="006600"/>
    <a:srgbClr val="FFFFD1"/>
    <a:srgbClr val="742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B219E-DE6A-4BF8-AED0-FB79CB0955B6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8037C-AD2B-4CFD-A9E9-82A9DEE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4D4B3-A101-4D39-9532-322873E75B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0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3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56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89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35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9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71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1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53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54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3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8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58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97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4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69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41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6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5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01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23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3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1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6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28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73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5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1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9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8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2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5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64CD1-D504-455C-AE61-89FA26F24C6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9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291EC-9843-4DD4-BA66-0C04FA9228CA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7079C-C524-4BD2-9265-1308B60B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9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24B4-08E9-43FB-B3CD-A66C34FDA329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F34B8-6AFD-472B-9568-5AB9FACA8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1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5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30.jp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6CD7B0-B403-4EE4-AB72-4395249F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787"/>
            <a:ext cx="9129320" cy="6086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C671A-3F34-49C6-A21C-ED6ED2FE6524}"/>
              </a:ext>
            </a:extLst>
          </p:cNvPr>
          <p:cNvSpPr txBox="1"/>
          <p:nvPr/>
        </p:nvSpPr>
        <p:spPr>
          <a:xfrm>
            <a:off x="2659310" y="1812022"/>
            <a:ext cx="348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white"/>
                </a:solidFill>
                <a:latin typeface="Calibri" panose="020F0502020204030204"/>
              </a:rPr>
              <a:t>المزمور </a:t>
            </a:r>
            <a:r>
              <a:rPr lang="ar-SA" sz="3000" b="1" dirty="0">
                <a:solidFill>
                  <a:prstClr val="white"/>
                </a:solidFill>
                <a:latin typeface="Calibri" panose="020F0502020204030204"/>
              </a:rPr>
              <a:t>95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587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front of a sunset&#10;&#10;Description generated with very high confidence">
            <a:extLst>
              <a:ext uri="{FF2B5EF4-FFF2-40B4-BE49-F238E27FC236}">
                <a16:creationId xmlns:a16="http://schemas.microsoft.com/office/drawing/2014/main" id="{A2D581F4-8D62-4031-88A6-ADC53DBC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979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0D241A-0E1B-40DC-857B-698CB03ECCA6}"/>
              </a:ext>
            </a:extLst>
          </p:cNvPr>
          <p:cNvSpPr/>
          <p:nvPr/>
        </p:nvSpPr>
        <p:spPr>
          <a:xfrm>
            <a:off x="0" y="5391150"/>
            <a:ext cx="9144000" cy="1466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928687" y="5897986"/>
            <a:ext cx="728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"هَلُمَّ نَسْجُدُ وَنَرْكَعُ وَنَجْثُو أَمَامَ الرَّبِّ خَالِقِنَا."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B7956-CDEF-48F8-9252-556244A58DF0}"/>
              </a:ext>
            </a:extLst>
          </p:cNvPr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5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BDAD82-7E2B-41CE-BDCD-165F2E1C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9" r="12907"/>
          <a:stretch/>
        </p:blipFill>
        <p:spPr>
          <a:xfrm>
            <a:off x="202019" y="229928"/>
            <a:ext cx="8739961" cy="63981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489245" y="5723670"/>
            <a:ext cx="816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"لأَنَّهُ هُوَ إِلهُنَا، وَنَحْنُ شَعْبُ مَرْعَاهُ وَغَنَمُ يَدِهِ."</a:t>
            </a:r>
            <a:endParaRPr lang="en-US" sz="2800" b="1" dirty="0">
              <a:effectLst>
                <a:glow rad="2286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3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BDAD82-7E2B-41CE-BDCD-165F2E1C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139" r="12907"/>
          <a:stretch/>
        </p:blipFill>
        <p:spPr>
          <a:xfrm>
            <a:off x="-128881" y="0"/>
            <a:ext cx="9368131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4DF147-5456-4F51-8000-5ECF8E9162E5}"/>
              </a:ext>
            </a:extLst>
          </p:cNvPr>
          <p:cNvSpPr txBox="1"/>
          <p:nvPr/>
        </p:nvSpPr>
        <p:spPr>
          <a:xfrm>
            <a:off x="-273504" y="3776165"/>
            <a:ext cx="8734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الذي يقوله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98: 4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عنا؟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FBB91-17BE-493B-822B-9F8D63B4EAE2}"/>
              </a:ext>
            </a:extLst>
          </p:cNvPr>
          <p:cNvSpPr txBox="1"/>
          <p:nvPr/>
        </p:nvSpPr>
        <p:spPr>
          <a:xfrm>
            <a:off x="-273504" y="4299385"/>
            <a:ext cx="8734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23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كاملاً. اكتب قائمة بفوائد كون الرب راعينا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A2C0F-15A6-46C7-8F94-A9EAFCE659EB}"/>
              </a:ext>
            </a:extLst>
          </p:cNvPr>
          <p:cNvSpPr txBox="1"/>
          <p:nvPr/>
        </p:nvSpPr>
        <p:spPr>
          <a:xfrm>
            <a:off x="-239873" y="4822605"/>
            <a:ext cx="870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اقرا يوحنا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10: 10-11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CE0D3-AE1B-4B8B-B5AE-CD34E9867DFD}"/>
              </a:ext>
            </a:extLst>
          </p:cNvPr>
          <p:cNvSpPr txBox="1"/>
          <p:nvPr/>
        </p:nvSpPr>
        <p:spPr>
          <a:xfrm>
            <a:off x="-206241" y="5345825"/>
            <a:ext cx="8367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من يقول يسوع عن نفسه في هذه الآيات؟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6E22A-AC2C-4730-BA61-3EE6E0CCEE8F}"/>
              </a:ext>
            </a:extLst>
          </p:cNvPr>
          <p:cNvSpPr txBox="1"/>
          <p:nvPr/>
        </p:nvSpPr>
        <p:spPr>
          <a:xfrm>
            <a:off x="-206242" y="5872952"/>
            <a:ext cx="8367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ماذا يقول أنه أتى ليفعله ويقدمه لنا؟ </a:t>
            </a:r>
          </a:p>
          <a:p>
            <a:endParaRPr lang="ar-SA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waterfall&#10;&#10;Description generated with high confidence">
            <a:extLst>
              <a:ext uri="{FF2B5EF4-FFF2-40B4-BE49-F238E27FC236}">
                <a16:creationId xmlns:a16="http://schemas.microsoft.com/office/drawing/2014/main" id="{79E423CE-A7D3-4098-B51A-733B37AD7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6" y="178924"/>
            <a:ext cx="8784321" cy="64651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949298" y="382012"/>
            <a:ext cx="7245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"الْيَوْمَ إِنْ سَمِعْتُمْ صَوْتَهُ، </a:t>
            </a:r>
          </a:p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فَلاَ تُقَسُّوا قُلُوبَكُمْ، كَمَا فِي مَرِيبَةَ، مِثْلَ يَوْمِ مَسَّةَ فِي الْبَرِّيَّةِ، </a:t>
            </a:r>
          </a:p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حَيْثُ جَرَّبَنِي آبَاؤُكُمُ."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93E67-4125-44C1-8AA7-918B1183E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1500" r="93750">
                        <a14:foregroundMark x1="1500" y1="73000" x2="7250" y2="71250"/>
                        <a14:foregroundMark x1="91125" y1="27000" x2="93750" y2="34500"/>
                        <a14:foregroundMark x1="22250" y1="92500" x2="16250" y2="98750"/>
                        <a14:foregroundMark x1="16250" y1="98750" x2="11250" y2="92500"/>
                        <a14:foregroundMark x1="24625" y1="96250" x2="24500" y2="98000"/>
                        <a14:foregroundMark x1="25375" y1="99250" x2="25375" y2="9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-1397051" y="3690654"/>
            <a:ext cx="4517254" cy="188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47DA44-C7EE-426F-ACDF-63A0A7797D67}"/>
              </a:ext>
            </a:extLst>
          </p:cNvPr>
          <p:cNvSpPr txBox="1"/>
          <p:nvPr/>
        </p:nvSpPr>
        <p:spPr>
          <a:xfrm>
            <a:off x="2692866" y="5090994"/>
            <a:ext cx="4377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0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كيف يصف المزمور </a:t>
            </a:r>
            <a:r>
              <a:rPr lang="ar-SA" sz="26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78: 15-16</a:t>
            </a:r>
            <a:r>
              <a:rPr lang="ar-SA" sz="30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الماء الذي يوفره الله للملايين من الناس ومواشيهم؟</a:t>
            </a:r>
          </a:p>
        </p:txBody>
      </p:sp>
    </p:spTree>
    <p:extLst>
      <p:ext uri="{BB962C8B-B14F-4D97-AF65-F5344CB8AC3E}">
        <p14:creationId xmlns:p14="http://schemas.microsoft.com/office/powerpoint/2010/main" val="1052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waterfall&#10;&#10;Description generated with high confidence">
            <a:extLst>
              <a:ext uri="{FF2B5EF4-FFF2-40B4-BE49-F238E27FC236}">
                <a16:creationId xmlns:a16="http://schemas.microsoft.com/office/drawing/2014/main" id="{79E423CE-A7D3-4098-B51A-733B37AD7E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18" y="-32963"/>
            <a:ext cx="9362868" cy="692429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93E67-4125-44C1-8AA7-918B1183ED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1500" r="93750">
                        <a14:foregroundMark x1="1500" y1="73000" x2="7250" y2="71250"/>
                        <a14:foregroundMark x1="91125" y1="27000" x2="93750" y2="34500"/>
                        <a14:foregroundMark x1="22250" y1="92500" x2="16250" y2="98750"/>
                        <a14:foregroundMark x1="16250" y1="98750" x2="11250" y2="92500"/>
                        <a14:foregroundMark x1="24625" y1="96250" x2="24500" y2="98000"/>
                        <a14:foregroundMark x1="25375" y1="99250" x2="25375" y2="9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-1397051" y="3690654"/>
            <a:ext cx="4517254" cy="188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EB3DD7-5F4E-42A2-B86E-555F28EA47EB}"/>
              </a:ext>
            </a:extLst>
          </p:cNvPr>
          <p:cNvSpPr txBox="1"/>
          <p:nvPr/>
        </p:nvSpPr>
        <p:spPr>
          <a:xfrm>
            <a:off x="501766" y="551785"/>
            <a:ext cx="842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</a:rPr>
              <a:t>اقرأ عن هذا الحدث في خروج </a:t>
            </a:r>
            <a:r>
              <a:rPr lang="ar-SA" sz="2400" b="1" dirty="0">
                <a:latin typeface="Comic Sans MS" panose="030F0702030302020204" pitchFamily="66" charset="0"/>
              </a:rPr>
              <a:t>17: 1-7. </a:t>
            </a:r>
            <a:r>
              <a:rPr lang="ar-SA" sz="2800" b="1" dirty="0">
                <a:latin typeface="Comic Sans MS" panose="030F0702030302020204" pitchFamily="66" charset="0"/>
              </a:rPr>
              <a:t>كيف جرب هؤلاء الناس الله؟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12E02-5A44-4AB3-8EA6-489BDD92E550}"/>
              </a:ext>
            </a:extLst>
          </p:cNvPr>
          <p:cNvSpPr txBox="1"/>
          <p:nvPr/>
        </p:nvSpPr>
        <p:spPr>
          <a:xfrm>
            <a:off x="501766" y="1075005"/>
            <a:ext cx="842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هل كانت هذه المرة الوحيدة التي قاموا بذلك (العدد 14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: 22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430209-A419-4F9E-A74D-ACA36A6983A8}"/>
              </a:ext>
            </a:extLst>
          </p:cNvPr>
          <p:cNvSpPr txBox="1"/>
          <p:nvPr/>
        </p:nvSpPr>
        <p:spPr>
          <a:xfrm>
            <a:off x="1834166" y="1598225"/>
            <a:ext cx="67269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خروج 14: 9-12</a:t>
            </a:r>
            <a:endParaRPr lang="en-US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خروج 15: 22-24</a:t>
            </a:r>
            <a:endParaRPr lang="en-US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خروج 16: 1-3</a:t>
            </a:r>
            <a:endParaRPr lang="en-US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خروج 16: 19-20</a:t>
            </a:r>
            <a:b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خروج 16: 27-30</a:t>
            </a:r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ar-SA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خروج 32: 1-8</a:t>
            </a:r>
            <a:endParaRPr lang="en-US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عدد 11: 1-3 </a:t>
            </a:r>
            <a:endParaRPr lang="en-US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عدد 11: 4-6</a:t>
            </a:r>
            <a:endParaRPr lang="en-US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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عدد 13: 31-14: 3</a:t>
            </a:r>
            <a:endParaRPr lang="en-US" sz="24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27CC9-C566-423D-8705-A1DE95E48392}"/>
              </a:ext>
            </a:extLst>
          </p:cNvPr>
          <p:cNvSpPr txBox="1"/>
          <p:nvPr/>
        </p:nvSpPr>
        <p:spPr>
          <a:xfrm>
            <a:off x="1233182" y="13366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923A2-1989-43E2-81E2-D0C9063480D2}"/>
              </a:ext>
            </a:extLst>
          </p:cNvPr>
          <p:cNvSpPr txBox="1"/>
          <p:nvPr/>
        </p:nvSpPr>
        <p:spPr>
          <a:xfrm>
            <a:off x="2086832" y="5014545"/>
            <a:ext cx="68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بينما تقرأ هذه الفقرات، ما هو الفعل الذي يظهر مرة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تلو الأخرى؟ ما هي البصيرة الإضافية التي يقدمها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95: 10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وفيلبي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2: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14-15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عن هذه الخطية؟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3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godstoolsforus.com/s/cc_images/cache_2876163704.jpg?t=1298759121">
            <a:extLst>
              <a:ext uri="{FF2B5EF4-FFF2-40B4-BE49-F238E27FC236}">
                <a16:creationId xmlns:a16="http://schemas.microsoft.com/office/drawing/2014/main" id="{BAC3B6D4-2077-4975-9770-7247D3F87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/>
          <a:stretch/>
        </p:blipFill>
        <p:spPr bwMode="auto">
          <a:xfrm>
            <a:off x="170121" y="181885"/>
            <a:ext cx="8771860" cy="64483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999F5C-8AFD-4802-A43F-3215FB6A30AC}"/>
              </a:ext>
            </a:extLst>
          </p:cNvPr>
          <p:cNvSpPr txBox="1"/>
          <p:nvPr/>
        </p:nvSpPr>
        <p:spPr>
          <a:xfrm>
            <a:off x="442214" y="339717"/>
            <a:ext cx="816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"اخْتَبَرُونِي. أَبْصَرُوا أَيْضًا فِعْلِي." </a:t>
            </a:r>
            <a:endParaRPr lang="en-US" sz="2800" b="1" dirty="0">
              <a:effectLst>
                <a:glow rad="228600">
                  <a:schemeClr val="bg1">
                    <a:alpha val="7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3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2ED4C841-A270-4106-BE4B-B1876FD9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-3000"/>
            <a:ext cx="9162899" cy="6861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A69707-4DC2-4400-B6D1-05E6942BCF77}"/>
              </a:ext>
            </a:extLst>
          </p:cNvPr>
          <p:cNvGrpSpPr/>
          <p:nvPr/>
        </p:nvGrpSpPr>
        <p:grpSpPr>
          <a:xfrm>
            <a:off x="1422644" y="4733514"/>
            <a:ext cx="2132232" cy="1953249"/>
            <a:chOff x="1422644" y="4733514"/>
            <a:chExt cx="2132232" cy="195324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2A2B376-4224-412A-85EF-0B2D35DB205C}"/>
                </a:ext>
              </a:extLst>
            </p:cNvPr>
            <p:cNvSpPr/>
            <p:nvPr/>
          </p:nvSpPr>
          <p:spPr>
            <a:xfrm>
              <a:off x="1422644" y="4733514"/>
              <a:ext cx="2132232" cy="195324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insect on a white background&#10;&#10;Description generated with very high confidence">
              <a:extLst>
                <a:ext uri="{FF2B5EF4-FFF2-40B4-BE49-F238E27FC236}">
                  <a16:creationId xmlns:a16="http://schemas.microsoft.com/office/drawing/2014/main" id="{8B67292B-6DC8-43B0-A26E-E77B2A2F3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4" r="687"/>
            <a:stretch/>
          </p:blipFill>
          <p:spPr>
            <a:xfrm flipH="1">
              <a:off x="1658678" y="5188704"/>
              <a:ext cx="1632868" cy="109864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A4CB878-FFFB-46C1-B411-D7A8ED915133}"/>
              </a:ext>
            </a:extLst>
          </p:cNvPr>
          <p:cNvGrpSpPr/>
          <p:nvPr/>
        </p:nvGrpSpPr>
        <p:grpSpPr>
          <a:xfrm>
            <a:off x="1414965" y="4735407"/>
            <a:ext cx="2137650" cy="1981873"/>
            <a:chOff x="1404622" y="4719201"/>
            <a:chExt cx="2137650" cy="1981873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BF9741C-CA61-4BFD-88A5-9AE4FB3EC3DD}"/>
                </a:ext>
              </a:extLst>
            </p:cNvPr>
            <p:cNvSpPr/>
            <p:nvPr/>
          </p:nvSpPr>
          <p:spPr>
            <a:xfrm>
              <a:off x="1404622" y="4719201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09604D4-9C44-471E-BCB8-C57BD5ED5CD5}"/>
                </a:ext>
              </a:extLst>
            </p:cNvPr>
            <p:cNvSpPr txBox="1"/>
            <p:nvPr/>
          </p:nvSpPr>
          <p:spPr>
            <a:xfrm>
              <a:off x="1474690" y="4960137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 </a:t>
              </a:r>
              <a:b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</a:b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10: 1-20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506E7F38-DFFE-438B-8BA4-B5C51618EBBC}"/>
              </a:ext>
            </a:extLst>
          </p:cNvPr>
          <p:cNvSpPr/>
          <p:nvPr/>
        </p:nvSpPr>
        <p:spPr>
          <a:xfrm>
            <a:off x="178362" y="2766497"/>
            <a:ext cx="2132232" cy="195324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54BC954-DC8E-4C93-91CC-8589FF3995DE}"/>
              </a:ext>
            </a:extLst>
          </p:cNvPr>
          <p:cNvSpPr/>
          <p:nvPr/>
        </p:nvSpPr>
        <p:spPr>
          <a:xfrm>
            <a:off x="2412576" y="2756420"/>
            <a:ext cx="2132232" cy="195324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33A12FC-5274-431F-B5FE-BECB100E07BE}"/>
              </a:ext>
            </a:extLst>
          </p:cNvPr>
          <p:cNvSpPr/>
          <p:nvPr/>
        </p:nvSpPr>
        <p:spPr>
          <a:xfrm>
            <a:off x="4658890" y="2766498"/>
            <a:ext cx="2132232" cy="195324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24F01E-D1BC-4D8B-AB23-C131C5EAED6B}"/>
              </a:ext>
            </a:extLst>
          </p:cNvPr>
          <p:cNvSpPr/>
          <p:nvPr/>
        </p:nvSpPr>
        <p:spPr>
          <a:xfrm>
            <a:off x="6901650" y="2766497"/>
            <a:ext cx="2132232" cy="1953249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AF16BD0-CA7B-462B-9DC7-560A82C73A99}"/>
              </a:ext>
            </a:extLst>
          </p:cNvPr>
          <p:cNvSpPr/>
          <p:nvPr/>
        </p:nvSpPr>
        <p:spPr>
          <a:xfrm>
            <a:off x="1355006" y="789354"/>
            <a:ext cx="2132232" cy="195324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5D8B053-42DE-499D-AD6B-C96346C9244C}"/>
              </a:ext>
            </a:extLst>
          </p:cNvPr>
          <p:cNvSpPr/>
          <p:nvPr/>
        </p:nvSpPr>
        <p:spPr>
          <a:xfrm>
            <a:off x="3589220" y="779277"/>
            <a:ext cx="2132232" cy="195324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73168C0-C0BF-427A-A3B5-C57DC34F5E08}"/>
              </a:ext>
            </a:extLst>
          </p:cNvPr>
          <p:cNvSpPr/>
          <p:nvPr/>
        </p:nvSpPr>
        <p:spPr>
          <a:xfrm>
            <a:off x="5835534" y="789355"/>
            <a:ext cx="2132232" cy="1953249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0C252AC-E6C0-479F-A40B-2FE3649C346E}"/>
              </a:ext>
            </a:extLst>
          </p:cNvPr>
          <p:cNvSpPr/>
          <p:nvPr/>
        </p:nvSpPr>
        <p:spPr>
          <a:xfrm>
            <a:off x="3656858" y="4723437"/>
            <a:ext cx="2132232" cy="195324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8466213-F161-4387-8E60-18BA4B236B13}"/>
              </a:ext>
            </a:extLst>
          </p:cNvPr>
          <p:cNvSpPr/>
          <p:nvPr/>
        </p:nvSpPr>
        <p:spPr>
          <a:xfrm>
            <a:off x="5903172" y="4733515"/>
            <a:ext cx="2132232" cy="1953249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489246" y="171236"/>
            <a:ext cx="816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latin typeface="Comic Sans MS" panose="030F0702030302020204" pitchFamily="66" charset="0"/>
              </a:rPr>
              <a:t>ما هي الأعمال التي شاهدوا الله يقوم بها؟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4575034-4791-4299-AF43-DA8A0330145E}"/>
              </a:ext>
            </a:extLst>
          </p:cNvPr>
          <p:cNvGrpSpPr/>
          <p:nvPr/>
        </p:nvGrpSpPr>
        <p:grpSpPr>
          <a:xfrm>
            <a:off x="1337488" y="797502"/>
            <a:ext cx="2137650" cy="1981873"/>
            <a:chOff x="1337488" y="797502"/>
            <a:chExt cx="2137650" cy="198187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E2A93FB-038D-4B5C-90EF-BC60E4DCD5FB}"/>
                </a:ext>
              </a:extLst>
            </p:cNvPr>
            <p:cNvSpPr/>
            <p:nvPr/>
          </p:nvSpPr>
          <p:spPr>
            <a:xfrm>
              <a:off x="1337488" y="797502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170C46-3951-49D7-9A91-1B14777D6F70}"/>
                </a:ext>
              </a:extLst>
            </p:cNvPr>
            <p:cNvSpPr txBox="1"/>
            <p:nvPr/>
          </p:nvSpPr>
          <p:spPr>
            <a:xfrm>
              <a:off x="1578957" y="1004744"/>
              <a:ext cx="163554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</a:p>
            <a:p>
              <a:pPr algn="ctr"/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7: 14-25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5999776-0033-4974-8E94-4A60C17BEB6E}"/>
              </a:ext>
            </a:extLst>
          </p:cNvPr>
          <p:cNvGrpSpPr/>
          <p:nvPr/>
        </p:nvGrpSpPr>
        <p:grpSpPr>
          <a:xfrm>
            <a:off x="3610383" y="777656"/>
            <a:ext cx="2137650" cy="1981873"/>
            <a:chOff x="3610383" y="777656"/>
            <a:chExt cx="2137650" cy="198187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3545097-0A65-4A03-BF1E-98D5F61EDA8F}"/>
                </a:ext>
              </a:extLst>
            </p:cNvPr>
            <p:cNvSpPr/>
            <p:nvPr/>
          </p:nvSpPr>
          <p:spPr>
            <a:xfrm>
              <a:off x="3610383" y="777656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7868935-45C5-4F12-AA3B-D7121410E9D6}"/>
                </a:ext>
              </a:extLst>
            </p:cNvPr>
            <p:cNvSpPr txBox="1"/>
            <p:nvPr/>
          </p:nvSpPr>
          <p:spPr>
            <a:xfrm>
              <a:off x="3685017" y="995092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b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</a:b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7: 26-8: 11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C30907B-BF91-466C-B518-337B4273412A}"/>
              </a:ext>
            </a:extLst>
          </p:cNvPr>
          <p:cNvGrpSpPr/>
          <p:nvPr/>
        </p:nvGrpSpPr>
        <p:grpSpPr>
          <a:xfrm>
            <a:off x="5862943" y="784939"/>
            <a:ext cx="2137650" cy="1981873"/>
            <a:chOff x="5862943" y="784939"/>
            <a:chExt cx="2137650" cy="198187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97256D4-64E6-479B-8D80-993785DBE8A9}"/>
                </a:ext>
              </a:extLst>
            </p:cNvPr>
            <p:cNvSpPr/>
            <p:nvPr/>
          </p:nvSpPr>
          <p:spPr>
            <a:xfrm>
              <a:off x="5862943" y="784939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A991A9-B208-46D6-AB31-62905B706DDB}"/>
                </a:ext>
              </a:extLst>
            </p:cNvPr>
            <p:cNvSpPr txBox="1"/>
            <p:nvPr/>
          </p:nvSpPr>
          <p:spPr>
            <a:xfrm>
              <a:off x="5922019" y="997932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b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</a:b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8: 12-15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B820268-FBB0-4B68-9CC3-4635F9D27A71}"/>
              </a:ext>
            </a:extLst>
          </p:cNvPr>
          <p:cNvGrpSpPr/>
          <p:nvPr/>
        </p:nvGrpSpPr>
        <p:grpSpPr>
          <a:xfrm>
            <a:off x="208251" y="2779375"/>
            <a:ext cx="2137650" cy="1981873"/>
            <a:chOff x="208251" y="2779375"/>
            <a:chExt cx="2137650" cy="1981873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351F610-0A2D-4BEF-9B3C-599C1EC50D43}"/>
                </a:ext>
              </a:extLst>
            </p:cNvPr>
            <p:cNvSpPr/>
            <p:nvPr/>
          </p:nvSpPr>
          <p:spPr>
            <a:xfrm>
              <a:off x="208251" y="2779375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3A9191B-4A65-4517-A044-52468C621156}"/>
                </a:ext>
              </a:extLst>
            </p:cNvPr>
            <p:cNvSpPr txBox="1"/>
            <p:nvPr/>
          </p:nvSpPr>
          <p:spPr>
            <a:xfrm>
              <a:off x="271030" y="2949004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 </a:t>
              </a:r>
              <a:b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</a:b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8: 16-28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BD5891C-77F2-4286-BDD0-5A90AF436AF4}"/>
              </a:ext>
            </a:extLst>
          </p:cNvPr>
          <p:cNvGrpSpPr/>
          <p:nvPr/>
        </p:nvGrpSpPr>
        <p:grpSpPr>
          <a:xfrm>
            <a:off x="2440496" y="2765854"/>
            <a:ext cx="2137650" cy="1981873"/>
            <a:chOff x="2440496" y="2765854"/>
            <a:chExt cx="2137650" cy="19818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1A9E3D5-8DF9-4C3E-9678-98CF616E94D0}"/>
                </a:ext>
              </a:extLst>
            </p:cNvPr>
            <p:cNvSpPr/>
            <p:nvPr/>
          </p:nvSpPr>
          <p:spPr>
            <a:xfrm>
              <a:off x="2440496" y="2765854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2C812C-F6B1-4CDE-92E1-C27AFEE5ABED}"/>
                </a:ext>
              </a:extLst>
            </p:cNvPr>
            <p:cNvSpPr txBox="1"/>
            <p:nvPr/>
          </p:nvSpPr>
          <p:spPr>
            <a:xfrm>
              <a:off x="2524119" y="2958418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 </a:t>
              </a:r>
              <a:b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</a:b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9: 1-7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7834A11-5254-4BAE-94E0-786F9C9577F5}"/>
              </a:ext>
            </a:extLst>
          </p:cNvPr>
          <p:cNvGrpSpPr/>
          <p:nvPr/>
        </p:nvGrpSpPr>
        <p:grpSpPr>
          <a:xfrm>
            <a:off x="4672104" y="2770502"/>
            <a:ext cx="2137650" cy="1981873"/>
            <a:chOff x="4672104" y="2770502"/>
            <a:chExt cx="2137650" cy="1981873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F41EE9B-D50F-4A5F-A552-044AF05C9ACA}"/>
                </a:ext>
              </a:extLst>
            </p:cNvPr>
            <p:cNvSpPr/>
            <p:nvPr/>
          </p:nvSpPr>
          <p:spPr>
            <a:xfrm>
              <a:off x="4672104" y="2770502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856B20-A523-4D43-AF16-32CA08F6F2D0}"/>
                </a:ext>
              </a:extLst>
            </p:cNvPr>
            <p:cNvSpPr txBox="1"/>
            <p:nvPr/>
          </p:nvSpPr>
          <p:spPr>
            <a:xfrm>
              <a:off x="4732248" y="2965701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</a:p>
            <a:p>
              <a:pPr algn="ctr"/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9: 8-12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5A3F7D1-2517-424C-B705-19911FF4698F}"/>
              </a:ext>
            </a:extLst>
          </p:cNvPr>
          <p:cNvGrpSpPr/>
          <p:nvPr/>
        </p:nvGrpSpPr>
        <p:grpSpPr>
          <a:xfrm>
            <a:off x="6913136" y="2767274"/>
            <a:ext cx="2137650" cy="1981873"/>
            <a:chOff x="6913136" y="2767274"/>
            <a:chExt cx="2137650" cy="198187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3B426CC-A4E5-4709-A5EA-1E1B0D65245E}"/>
                </a:ext>
              </a:extLst>
            </p:cNvPr>
            <p:cNvSpPr/>
            <p:nvPr/>
          </p:nvSpPr>
          <p:spPr>
            <a:xfrm>
              <a:off x="6913136" y="2767274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51236DE-BDED-4161-941A-A00B079030D1}"/>
                </a:ext>
              </a:extLst>
            </p:cNvPr>
            <p:cNvSpPr txBox="1"/>
            <p:nvPr/>
          </p:nvSpPr>
          <p:spPr>
            <a:xfrm>
              <a:off x="6974715" y="2955266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9: 13-35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2448B01-1663-4671-80A4-A6DFA5CE7BC3}"/>
              </a:ext>
            </a:extLst>
          </p:cNvPr>
          <p:cNvGrpSpPr/>
          <p:nvPr/>
        </p:nvGrpSpPr>
        <p:grpSpPr>
          <a:xfrm>
            <a:off x="3672308" y="4734410"/>
            <a:ext cx="2137650" cy="1981873"/>
            <a:chOff x="3672308" y="4734410"/>
            <a:chExt cx="2137650" cy="1981873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1E4AA30-A67F-47D5-8683-8CA7CEC5CE53}"/>
                </a:ext>
              </a:extLst>
            </p:cNvPr>
            <p:cNvSpPr/>
            <p:nvPr/>
          </p:nvSpPr>
          <p:spPr>
            <a:xfrm>
              <a:off x="3672308" y="4734410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8FDC6CB-115C-4F22-AE95-725A3A850248}"/>
                </a:ext>
              </a:extLst>
            </p:cNvPr>
            <p:cNvSpPr txBox="1"/>
            <p:nvPr/>
          </p:nvSpPr>
          <p:spPr>
            <a:xfrm>
              <a:off x="3740481" y="4942380"/>
              <a:ext cx="2000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 </a:t>
              </a:r>
              <a:b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</a:b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10: 21-29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4827A2A-A49D-463E-BB63-DE43D90EC4B5}"/>
              </a:ext>
            </a:extLst>
          </p:cNvPr>
          <p:cNvGrpSpPr/>
          <p:nvPr/>
        </p:nvGrpSpPr>
        <p:grpSpPr>
          <a:xfrm>
            <a:off x="5917522" y="4747727"/>
            <a:ext cx="2137650" cy="1981873"/>
            <a:chOff x="5929482" y="4741092"/>
            <a:chExt cx="2137650" cy="1981873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C9096F-D2F0-4379-9536-0336A92B5421}"/>
                </a:ext>
              </a:extLst>
            </p:cNvPr>
            <p:cNvSpPr/>
            <p:nvPr/>
          </p:nvSpPr>
          <p:spPr>
            <a:xfrm>
              <a:off x="5929482" y="4741092"/>
              <a:ext cx="2137650" cy="198187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5715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4925" cmpd="thickThin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0C67371-0B46-458A-8164-8B8B55236514}"/>
                </a:ext>
              </a:extLst>
            </p:cNvPr>
            <p:cNvSpPr txBox="1"/>
            <p:nvPr/>
          </p:nvSpPr>
          <p:spPr>
            <a:xfrm>
              <a:off x="6005294" y="4943974"/>
              <a:ext cx="200044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خروج</a:t>
              </a:r>
              <a:b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</a:br>
              <a:r>
                <a:rPr lang="ar-SA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11: 1-12: 36 </a:t>
              </a:r>
            </a:p>
            <a:p>
              <a:pPr algn="ctr"/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65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00CC00">
                <a:gamma/>
                <a:shade val="0"/>
                <a:invGamma/>
              </a:srgbClr>
            </a:gs>
            <a:gs pos="96000">
              <a:srgbClr val="00CC00">
                <a:gamma/>
                <a:shade val="0"/>
                <a:invGamma/>
              </a:srgbClr>
            </a:gs>
            <a:gs pos="72000">
              <a:srgbClr val="572C00"/>
            </a:gs>
            <a:gs pos="54000">
              <a:schemeClr val="bg1"/>
            </a:gs>
            <a:gs pos="36000">
              <a:srgbClr val="6633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-67112"/>
            <a:ext cx="9162899" cy="69396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9"/>
          <a:stretch/>
        </p:blipFill>
        <p:spPr>
          <a:xfrm>
            <a:off x="-28576" y="4816545"/>
            <a:ext cx="5355488" cy="245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 rot="21014012">
            <a:off x="589996" y="4001054"/>
            <a:ext cx="29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المزمور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78: 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38B28C-3903-49F5-950B-AB44FF89DC2E}"/>
              </a:ext>
            </a:extLst>
          </p:cNvPr>
          <p:cNvGrpSpPr/>
          <p:nvPr/>
        </p:nvGrpSpPr>
        <p:grpSpPr>
          <a:xfrm rot="21284829">
            <a:off x="5892549" y="3725500"/>
            <a:ext cx="2841491" cy="2327878"/>
            <a:chOff x="5892549" y="3725500"/>
            <a:chExt cx="2841491" cy="2327878"/>
          </a:xfrm>
        </p:grpSpPr>
        <p:pic>
          <p:nvPicPr>
            <p:cNvPr id="23" name="Picture 22" descr="A pile of snow&#10;&#10;Description generated with very high confidence">
              <a:extLst>
                <a:ext uri="{FF2B5EF4-FFF2-40B4-BE49-F238E27FC236}">
                  <a16:creationId xmlns:a16="http://schemas.microsoft.com/office/drawing/2014/main" id="{751285E0-7570-4711-B35F-F370B50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5407">
              <a:off x="6091444" y="3988234"/>
              <a:ext cx="2430952" cy="18024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chemeClr val="bg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Picture 8" descr="Black Photo Corners In Rectangular Format Stock Photo - 34496065">
              <a:extLst>
                <a:ext uri="{FF2B5EF4-FFF2-40B4-BE49-F238E27FC236}">
                  <a16:creationId xmlns:a16="http://schemas.microsoft.com/office/drawing/2014/main" id="{50E9B8CE-EAC0-4220-84D9-A0DC7C7D0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3716">
              <a:off x="5892549" y="3725500"/>
              <a:ext cx="2841491" cy="2327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20BF03-8F09-4387-B137-1C3ABBFD5F2B}"/>
              </a:ext>
            </a:extLst>
          </p:cNvPr>
          <p:cNvGrpSpPr/>
          <p:nvPr/>
        </p:nvGrpSpPr>
        <p:grpSpPr>
          <a:xfrm>
            <a:off x="5679368" y="219275"/>
            <a:ext cx="2854332" cy="2903096"/>
            <a:chOff x="5679368" y="219275"/>
            <a:chExt cx="2854332" cy="2903096"/>
          </a:xfrm>
        </p:grpSpPr>
        <p:pic>
          <p:nvPicPr>
            <p:cNvPr id="4" name="Picture 3" descr="A close up of a wave&#10;&#10;Description generated with high confidence">
              <a:extLst>
                <a:ext uri="{FF2B5EF4-FFF2-40B4-BE49-F238E27FC236}">
                  <a16:creationId xmlns:a16="http://schemas.microsoft.com/office/drawing/2014/main" id="{B615413B-C17D-4862-AB06-9F9A7911A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8749">
              <a:off x="5909066" y="533304"/>
              <a:ext cx="2403302" cy="22911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chemeClr val="bg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1" name="Picture 8" descr="Black Photo Corners In Rectangular Format Stock Photo - 34496065">
              <a:extLst>
                <a:ext uri="{FF2B5EF4-FFF2-40B4-BE49-F238E27FC236}">
                  <a16:creationId xmlns:a16="http://schemas.microsoft.com/office/drawing/2014/main" id="{268D56AB-236B-4A0C-B421-1142815BA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1599">
              <a:off x="5679368" y="219275"/>
              <a:ext cx="2854332" cy="290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C13CDFB-094A-461B-9546-1C1A67249469}"/>
              </a:ext>
            </a:extLst>
          </p:cNvPr>
          <p:cNvGrpSpPr/>
          <p:nvPr/>
        </p:nvGrpSpPr>
        <p:grpSpPr>
          <a:xfrm>
            <a:off x="154242" y="665376"/>
            <a:ext cx="3131361" cy="3721257"/>
            <a:chOff x="154242" y="665376"/>
            <a:chExt cx="3131361" cy="37212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40F9C9-47E0-4D3F-B68D-75A63FFCC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485" t="26124" r="37492" b="16658"/>
            <a:stretch/>
          </p:blipFill>
          <p:spPr>
            <a:xfrm rot="21402385">
              <a:off x="408889" y="1054514"/>
              <a:ext cx="2653809" cy="29429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chemeClr val="bg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200" name="Picture 8" descr="Black Photo Corners In Rectangular Format Stock Photo - 3449606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2223">
              <a:off x="154242" y="665376"/>
              <a:ext cx="3131361" cy="372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5DC9E2CC-588B-4E61-8030-27A562124D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1172" y1="25391" x2="51172" y2="25391"/>
                        <a14:foregroundMark x1="55859" y1="26953" x2="55859" y2="26953"/>
                        <a14:foregroundMark x1="50000" y1="27734" x2="50000" y2="27734"/>
                        <a14:foregroundMark x1="48047" y1="25391" x2="48047" y2="25391"/>
                        <a14:foregroundMark x1="61719" y1="31250" x2="61719" y2="31250"/>
                        <a14:foregroundMark x1="60547" y1="28906" x2="60547" y2="28906"/>
                        <a14:foregroundMark x1="59375" y1="26953" x2="59375" y2="26953"/>
                        <a14:foregroundMark x1="21875" y1="38281" x2="21875" y2="38281"/>
                        <a14:foregroundMark x1="22656" y1="20703" x2="22656" y2="20703"/>
                        <a14:foregroundMark x1="44922" y1="26172" x2="44922" y2="26172"/>
                        <a14:foregroundMark x1="43750" y1="24609" x2="43750" y2="24609"/>
                        <a14:foregroundMark x1="46875" y1="26563" x2="46875" y2="26563"/>
                        <a14:foregroundMark x1="74609" y1="42188" x2="74609" y2="43359"/>
                        <a14:foregroundMark x1="69531" y1="46875" x2="69531" y2="4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0" t="14335" r="13715" b="13007"/>
          <a:stretch/>
        </p:blipFill>
        <p:spPr>
          <a:xfrm>
            <a:off x="941366" y="2182476"/>
            <a:ext cx="2653808" cy="249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11647" y="594677"/>
            <a:ext cx="2717389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solidFill>
                  <a:srgbClr val="582C00"/>
                </a:solidFill>
              </a:ln>
              <a:solidFill>
                <a:srgbClr val="582C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rgbClr val="582C00"/>
                  </a:solidFill>
                </a:ln>
                <a:solidFill>
                  <a:srgbClr val="582C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 هي أعمال</a:t>
            </a:r>
            <a:r>
              <a:rPr kumimoji="0" lang="ar-SA" sz="2800" b="1" i="0" u="none" strike="noStrike" kern="1200" cap="none" spc="0" normalizeH="0" noProof="0" dirty="0">
                <a:ln>
                  <a:solidFill>
                    <a:srgbClr val="582C00"/>
                  </a:solidFill>
                </a:ln>
                <a:solidFill>
                  <a:srgbClr val="582C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الله الأخرى </a:t>
            </a:r>
            <a:r>
              <a:rPr kumimoji="0" lang="ar-SA" sz="2800" b="1" i="0" u="none" strike="noStrike" kern="1200" cap="none" spc="0" normalizeH="0" baseline="0" noProof="0" dirty="0">
                <a:ln>
                  <a:solidFill>
                    <a:srgbClr val="582C00"/>
                  </a:solidFill>
                </a:ln>
                <a:solidFill>
                  <a:srgbClr val="582C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التي شاهدها هؤلاء</a:t>
            </a:r>
            <a:r>
              <a:rPr kumimoji="0" lang="ar-SA" sz="2800" b="1" i="0" u="none" strike="noStrike" kern="1200" cap="none" spc="0" normalizeH="0" noProof="0" dirty="0">
                <a:ln>
                  <a:solidFill>
                    <a:srgbClr val="582C00"/>
                  </a:solidFill>
                </a:ln>
                <a:solidFill>
                  <a:srgbClr val="582C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الأشخاص؟</a:t>
            </a:r>
            <a:endParaRPr kumimoji="0" lang="ar-SA" sz="2800" b="1" i="0" u="none" strike="noStrike" kern="1200" cap="none" spc="0" normalizeH="0" baseline="0" noProof="0" dirty="0">
              <a:ln>
                <a:solidFill>
                  <a:srgbClr val="582C00"/>
                </a:solidFill>
              </a:ln>
              <a:solidFill>
                <a:srgbClr val="582C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BC129-CCF9-49FC-9D81-5F6514D0167E}"/>
              </a:ext>
            </a:extLst>
          </p:cNvPr>
          <p:cNvSpPr txBox="1"/>
          <p:nvPr/>
        </p:nvSpPr>
        <p:spPr>
          <a:xfrm rot="396299">
            <a:off x="5065670" y="2908920"/>
            <a:ext cx="367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latin typeface="Comic Sans MS" panose="030F0702030302020204" pitchFamily="66" charset="0"/>
              </a:rPr>
              <a:t>المزمور</a:t>
            </a:r>
            <a:r>
              <a:rPr lang="ar-SA" sz="2400" b="1" dirty="0">
                <a:latin typeface="Comic Sans MS" panose="030F0702030302020204" pitchFamily="66" charset="0"/>
              </a:rPr>
              <a:t> 78: 11-13، 53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33205D-EA8C-4C1E-A93C-6E88C020D525}"/>
              </a:ext>
            </a:extLst>
          </p:cNvPr>
          <p:cNvSpPr txBox="1"/>
          <p:nvPr/>
        </p:nvSpPr>
        <p:spPr>
          <a:xfrm>
            <a:off x="204898" y="5168231"/>
            <a:ext cx="1953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latin typeface="Comic Sans MS" panose="030F0702030302020204" pitchFamily="66" charset="0"/>
              </a:rPr>
              <a:t>المزمور</a:t>
            </a:r>
            <a:r>
              <a:rPr lang="ar-SA" sz="2400" b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ar-SA" sz="2400" b="1" dirty="0">
                <a:latin typeface="Comic Sans MS" panose="030F0702030302020204" pitchFamily="66" charset="0"/>
              </a:rPr>
              <a:t>78: 26-29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B089BD-9BE0-41E6-9BC3-A37EEE744959}"/>
              </a:ext>
            </a:extLst>
          </p:cNvPr>
          <p:cNvSpPr txBox="1"/>
          <p:nvPr/>
        </p:nvSpPr>
        <p:spPr>
          <a:xfrm rot="488163">
            <a:off x="5765359" y="5821345"/>
            <a:ext cx="265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latin typeface="Comic Sans MS" panose="030F0702030302020204" pitchFamily="66" charset="0"/>
              </a:rPr>
              <a:t>المزمور</a:t>
            </a:r>
            <a:r>
              <a:rPr lang="ar-SA" sz="2400" b="1" dirty="0">
                <a:latin typeface="Comic Sans MS" panose="030F0702030302020204" pitchFamily="66" charset="0"/>
              </a:rPr>
              <a:t> 78: 23-25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788363-F0AA-4FB6-86F1-B298F3431EBD}"/>
              </a:ext>
            </a:extLst>
          </p:cNvPr>
          <p:cNvGrpSpPr/>
          <p:nvPr/>
        </p:nvGrpSpPr>
        <p:grpSpPr>
          <a:xfrm>
            <a:off x="-193105" y="55391"/>
            <a:ext cx="3142724" cy="2663459"/>
            <a:chOff x="6061922" y="419100"/>
            <a:chExt cx="3142724" cy="2663459"/>
          </a:xfrm>
        </p:grpSpPr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76E62836-4A95-4D43-A6B8-B1D004BDA4E5}"/>
                </a:ext>
              </a:extLst>
            </p:cNvPr>
            <p:cNvSpPr/>
            <p:nvPr/>
          </p:nvSpPr>
          <p:spPr>
            <a:xfrm>
              <a:off x="6433163" y="419100"/>
              <a:ext cx="2439807" cy="2663459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FE80DA-B225-490B-9E62-31DF73C46C55}"/>
                </a:ext>
              </a:extLst>
            </p:cNvPr>
            <p:cNvSpPr txBox="1"/>
            <p:nvPr/>
          </p:nvSpPr>
          <p:spPr>
            <a:xfrm>
              <a:off x="6061922" y="1155329"/>
              <a:ext cx="31427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ln w="10160">
                    <a:solidFill>
                      <a:srgbClr val="C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المزمور</a:t>
              </a:r>
              <a:r>
                <a:rPr lang="ar-SA" sz="2400" b="1" dirty="0">
                  <a:ln w="10160">
                    <a:solidFill>
                      <a:srgbClr val="C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ar-SA" sz="2400" b="1" dirty="0">
                  <a:ln w="10160">
                    <a:solidFill>
                      <a:srgbClr val="C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78: 40-41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82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25 0 C 0.18108 0 0.25 0.06898 0.25 0.125 L 0.25 0.25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3" grpId="0"/>
      <p:bldP spid="17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godstoolsforus.com/s/cc_images/cache_2876163704.jpg?t=1298759121">
            <a:extLst>
              <a:ext uri="{FF2B5EF4-FFF2-40B4-BE49-F238E27FC236}">
                <a16:creationId xmlns:a16="http://schemas.microsoft.com/office/drawing/2014/main" id="{BAC3B6D4-2077-4975-9770-7247D3F87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/>
          <a:stretch/>
        </p:blipFill>
        <p:spPr bwMode="auto">
          <a:xfrm>
            <a:off x="-120610" y="-32165"/>
            <a:ext cx="9359860" cy="688064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BAC36-2552-4329-B37C-7791736CB2A0}"/>
              </a:ext>
            </a:extLst>
          </p:cNvPr>
          <p:cNvSpPr txBox="1"/>
          <p:nvPr/>
        </p:nvSpPr>
        <p:spPr>
          <a:xfrm>
            <a:off x="485817" y="1459842"/>
            <a:ext cx="814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هل قاموا بهذا (قضاة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2: 7-12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)؟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50C86-6D0F-415D-9BA4-8E6F886898C6}"/>
              </a:ext>
            </a:extLst>
          </p:cNvPr>
          <p:cNvSpPr txBox="1"/>
          <p:nvPr/>
        </p:nvSpPr>
        <p:spPr>
          <a:xfrm>
            <a:off x="1023457" y="505735"/>
            <a:ext cx="7602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78: 4-8.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ماذا أمر الله هؤلاء الأشخاص أن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يقوموا به؟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838E8-853F-4AE4-8D11-A25DBFA49F0F}"/>
              </a:ext>
            </a:extLst>
          </p:cNvPr>
          <p:cNvSpPr txBox="1"/>
          <p:nvPr/>
        </p:nvSpPr>
        <p:spPr>
          <a:xfrm>
            <a:off x="485817" y="1983062"/>
            <a:ext cx="8140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ماذا عن أولاكد وأحفادك؟ هل أنت مشغول في الحياة بحيث لا تمتلك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الوقت لتخبرهم بجميع ما قام به الله من أجلك ومن أجل عائلتك؟ لم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يفت الأوان بعد!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desert is on the side of a mountain&#10;&#10;Description generated with very high confidence">
            <a:extLst>
              <a:ext uri="{FF2B5EF4-FFF2-40B4-BE49-F238E27FC236}">
                <a16:creationId xmlns:a16="http://schemas.microsoft.com/office/drawing/2014/main" id="{1FF32CD3-569D-4B4C-90C8-C4945CF15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/>
          <a:stretch/>
        </p:blipFill>
        <p:spPr>
          <a:xfrm>
            <a:off x="180753" y="180751"/>
            <a:ext cx="8776885" cy="64964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1A6A02A-582F-4BA9-A127-324BE2B55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t="15795" b="2025"/>
          <a:stretch/>
        </p:blipFill>
        <p:spPr>
          <a:xfrm>
            <a:off x="1286543" y="1743747"/>
            <a:ext cx="8102009" cy="537142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B1635-47A2-4C7B-97FB-F3F0C34509E2}"/>
              </a:ext>
            </a:extLst>
          </p:cNvPr>
          <p:cNvSpPr txBox="1"/>
          <p:nvPr/>
        </p:nvSpPr>
        <p:spPr>
          <a:xfrm>
            <a:off x="7516536" y="6408072"/>
            <a:ext cx="1474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1600" b="1" dirty="0">
                <a:solidFill>
                  <a:schemeClr val="bg1"/>
                </a:solidFill>
              </a:rPr>
              <a:t>صحراء النقب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E6F33-FE11-4133-AA21-D52B8563D312}"/>
              </a:ext>
            </a:extLst>
          </p:cNvPr>
          <p:cNvSpPr txBox="1"/>
          <p:nvPr/>
        </p:nvSpPr>
        <p:spPr>
          <a:xfrm>
            <a:off x="486441" y="296039"/>
            <a:ext cx="8165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66000"/>
                    </a:schemeClr>
                  </a:glow>
                </a:effectLst>
                <a:latin typeface="Comic Sans MS" panose="030F0702030302020204" pitchFamily="66" charset="0"/>
              </a:rPr>
              <a:t>"أَرْبَعِينَ سَنَةً مَقَتُّ ذلِكَ الْجِيلَ، وَقُلْتُ: «هُمْ شَعْبٌ ضَالٌّ قَلْبُهُمْ، وَهُمْ لَمْ يَعْرِفُوا سُبُلِي». فَأَقْسَمْتُ فِي غَضَبِي: «لاَ يَدْخُلُونَ رَاحَتِي»."</a:t>
            </a:r>
          </a:p>
        </p:txBody>
      </p:sp>
    </p:spTree>
    <p:extLst>
      <p:ext uri="{BB962C8B-B14F-4D97-AF65-F5344CB8AC3E}">
        <p14:creationId xmlns:p14="http://schemas.microsoft.com/office/powerpoint/2010/main" val="345439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5E0A19C5-339B-48B2-BF10-AD4714942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"/>
          <a:stretch/>
        </p:blipFill>
        <p:spPr>
          <a:xfrm>
            <a:off x="209549" y="171450"/>
            <a:ext cx="8772525" cy="6515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581024" y="5335387"/>
            <a:ext cx="8401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"هَلُمَّ نُرَنِّمُ لِلرَّبِّ، نَهْتِفُ لِصَخْرَةِ خَلاَصِنَا. </a:t>
            </a:r>
          </a:p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نَتَقَدَّمُ أَمَامَهُ بِحَمْدٍ، وَبِتَرْنِيمَاتٍ نَهْتِفُ لَهُ." </a:t>
            </a:r>
          </a:p>
        </p:txBody>
      </p:sp>
    </p:spTree>
    <p:extLst>
      <p:ext uri="{BB962C8B-B14F-4D97-AF65-F5344CB8AC3E}">
        <p14:creationId xmlns:p14="http://schemas.microsoft.com/office/powerpoint/2010/main" val="81919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he desert is on the side of a mountain&#10;&#10;Description generated with very high confidence">
            <a:extLst>
              <a:ext uri="{FF2B5EF4-FFF2-40B4-BE49-F238E27FC236}">
                <a16:creationId xmlns:a16="http://schemas.microsoft.com/office/drawing/2014/main" id="{C6E61AB2-E6CA-45C7-94C9-DD5FEF274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/>
          <a:stretch/>
        </p:blipFill>
        <p:spPr>
          <a:xfrm>
            <a:off x="-63449" y="-13593"/>
            <a:ext cx="9283649" cy="6871593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FBED0-DC93-433A-8652-EEE570E22310}"/>
              </a:ext>
            </a:extLst>
          </p:cNvPr>
          <p:cNvSpPr txBox="1"/>
          <p:nvPr/>
        </p:nvSpPr>
        <p:spPr>
          <a:xfrm>
            <a:off x="368579" y="3156665"/>
            <a:ext cx="8140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3: 18-19.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لماذا لم يكونوا قادرين على أن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يدخلواإلى  راحة الله؟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20AC3-F16D-4815-89D7-AB0069970B4D}"/>
              </a:ext>
            </a:extLst>
          </p:cNvPr>
          <p:cNvSpPr txBox="1"/>
          <p:nvPr/>
        </p:nvSpPr>
        <p:spPr>
          <a:xfrm>
            <a:off x="161465" y="636960"/>
            <a:ext cx="834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4: 3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أ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C96E0-FDF0-4624-9CF1-3B4A6C322973}"/>
              </a:ext>
            </a:extLst>
          </p:cNvPr>
          <p:cNvSpPr txBox="1"/>
          <p:nvPr/>
        </p:nvSpPr>
        <p:spPr>
          <a:xfrm>
            <a:off x="519302" y="1165315"/>
            <a:ext cx="765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لماذا كانت الرسالة بلا قيمة لأولئك الذين سمعوها؟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2E6CA-B6EF-4814-B567-9BF8B08DE11A}"/>
              </a:ext>
            </a:extLst>
          </p:cNvPr>
          <p:cNvSpPr txBox="1"/>
          <p:nvPr/>
        </p:nvSpPr>
        <p:spPr>
          <a:xfrm>
            <a:off x="519302" y="1693329"/>
            <a:ext cx="765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من دخل إلى راحة الله؟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0A38D-BD53-4629-8266-A159846EC0EA}"/>
              </a:ext>
            </a:extLst>
          </p:cNvPr>
          <p:cNvSpPr txBox="1"/>
          <p:nvPr/>
        </p:nvSpPr>
        <p:spPr>
          <a:xfrm>
            <a:off x="368579" y="2206846"/>
            <a:ext cx="8140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4: 7-10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. ما الذي سيرتاح منه الشخص الذي دخل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إلى "راحة الله"؟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FA9BA4-3B34-4E5A-9176-EE64472553F6}"/>
              </a:ext>
            </a:extLst>
          </p:cNvPr>
          <p:cNvSpPr txBox="1"/>
          <p:nvPr/>
        </p:nvSpPr>
        <p:spPr>
          <a:xfrm>
            <a:off x="368579" y="4110772"/>
            <a:ext cx="814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كيف يخلص الانسان؟ هل بالأعمال (أفسس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2: 8-9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DFE60-980D-4EDE-BB1D-1AF8F1CF45AA}"/>
              </a:ext>
            </a:extLst>
          </p:cNvPr>
          <p:cNvSpPr txBox="1"/>
          <p:nvPr/>
        </p:nvSpPr>
        <p:spPr>
          <a:xfrm>
            <a:off x="368579" y="4633992"/>
            <a:ext cx="8140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هل دخلت إلى راحة الله من خلال الإيمان بالمسيح؟ إن لم تقم بذلك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بعد، يمكنك القيام بهذا الآن.</a:t>
            </a: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5F28D8-02DC-4D97-8A96-55774217DD29}"/>
              </a:ext>
            </a:extLst>
          </p:cNvPr>
          <p:cNvSpPr txBox="1"/>
          <p:nvPr/>
        </p:nvSpPr>
        <p:spPr>
          <a:xfrm>
            <a:off x="2253083" y="5234810"/>
            <a:ext cx="5230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 want to thank the following for their help in providing pictures for this presentation: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123rf.com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Goodsalt.com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Freebibleimages.org</a:t>
            </a:r>
          </a:p>
        </p:txBody>
      </p:sp>
    </p:spTree>
    <p:extLst>
      <p:ext uri="{BB962C8B-B14F-4D97-AF65-F5344CB8AC3E}">
        <p14:creationId xmlns:p14="http://schemas.microsoft.com/office/powerpoint/2010/main" val="14263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5E0A19C5-339B-48B2-BF10-AD4714942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"/>
          <a:stretch/>
        </p:blipFill>
        <p:spPr>
          <a:xfrm>
            <a:off x="-83890" y="8238"/>
            <a:ext cx="9362114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B2B8FD-3361-4B99-8D6D-6977D1877CD0}"/>
              </a:ext>
            </a:extLst>
          </p:cNvPr>
          <p:cNvSpPr txBox="1"/>
          <p:nvPr/>
        </p:nvSpPr>
        <p:spPr>
          <a:xfrm>
            <a:off x="100668" y="369116"/>
            <a:ext cx="899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ماذا يدعونا صاحب المزمور أن يقوم به في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95: 1-2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A6A3B-359A-4D9F-B3C6-4755CACF54CE}"/>
              </a:ext>
            </a:extLst>
          </p:cNvPr>
          <p:cNvSpPr txBox="1"/>
          <p:nvPr/>
        </p:nvSpPr>
        <p:spPr>
          <a:xfrm>
            <a:off x="-50116" y="890818"/>
            <a:ext cx="91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98: 1-2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. لقد أعطانا الله ترنيمة جديدة لنرنمها.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F6835-2BC6-4AAC-9B1C-2D6DFD1BE3FD}"/>
              </a:ext>
            </a:extLst>
          </p:cNvPr>
          <p:cNvSpPr txBox="1"/>
          <p:nvPr/>
        </p:nvSpPr>
        <p:spPr>
          <a:xfrm>
            <a:off x="83891" y="2463514"/>
            <a:ext cx="8992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40: 3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. ما هي الترنيمة التي يجب أن نرنمها للرب؟ من أين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نحصل على هذه الترنيمة وما هي نتيجة ترنيم هذه الترنيمة؟</a:t>
            </a: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AF50E-AECC-4087-99F1-7FD317DA6116}"/>
              </a:ext>
            </a:extLst>
          </p:cNvPr>
          <p:cNvSpPr txBox="1"/>
          <p:nvPr/>
        </p:nvSpPr>
        <p:spPr>
          <a:xfrm>
            <a:off x="333191" y="3417621"/>
            <a:ext cx="8307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هل حياتك مملوءة بالتسبيح لله على كل ما قام به؟ إن كان الأمر كذلك، يرغب الآخرين في معرفة مصدر فرحك. قل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40: 3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، واضعاً اسمك في هذه الآية.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083BB-E1A7-423C-832B-F4ED7CE8C3A3}"/>
              </a:ext>
            </a:extLst>
          </p:cNvPr>
          <p:cNvSpPr txBox="1"/>
          <p:nvPr/>
        </p:nvSpPr>
        <p:spPr>
          <a:xfrm>
            <a:off x="469567" y="1415556"/>
            <a:ext cx="815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لماذا لدينا هذه الترنيمة الجديد؟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41CBF-C9D3-4554-A6F8-04286B30E7A2}"/>
              </a:ext>
            </a:extLst>
          </p:cNvPr>
          <p:cNvSpPr txBox="1"/>
          <p:nvPr/>
        </p:nvSpPr>
        <p:spPr>
          <a:xfrm>
            <a:off x="469567" y="1940294"/>
            <a:ext cx="815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الذي أعلنه الله وكشفه؟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rock&#10;&#10;Description generated with high confidence">
            <a:extLst>
              <a:ext uri="{FF2B5EF4-FFF2-40B4-BE49-F238E27FC236}">
                <a16:creationId xmlns:a16="http://schemas.microsoft.com/office/drawing/2014/main" id="{0E8AD300-F3A8-460B-A10E-FB3676CC5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0"/>
          <a:stretch/>
        </p:blipFill>
        <p:spPr>
          <a:xfrm>
            <a:off x="223791" y="187962"/>
            <a:ext cx="8736369" cy="65493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Group 4"/>
          <p:cNvGrpSpPr/>
          <p:nvPr/>
        </p:nvGrpSpPr>
        <p:grpSpPr>
          <a:xfrm>
            <a:off x="291436" y="2098624"/>
            <a:ext cx="1214196" cy="2501432"/>
            <a:chOff x="7578233" y="1025632"/>
            <a:chExt cx="1214196" cy="2501432"/>
          </a:xfrm>
        </p:grpSpPr>
        <p:pic>
          <p:nvPicPr>
            <p:cNvPr id="5122" name="Picture 2" descr="http://www.gailallen.com/images/rel/God-E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82" b="100000" l="9753" r="898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9" r="18925"/>
            <a:stretch/>
          </p:blipFill>
          <p:spPr bwMode="auto">
            <a:xfrm>
              <a:off x="7779410" y="1025632"/>
              <a:ext cx="897405" cy="1738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78233" y="2696067"/>
              <a:ext cx="12141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/>
                </a:rPr>
                <a:t>ايل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(رئيس)</a:t>
              </a:r>
              <a:r>
                <a:rPr kumimoji="0" lang="en-US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 </a:t>
              </a:r>
              <a:endParaRPr kumimoji="0" lang="en-US" sz="2400" b="1" i="0" u="none" strike="noStrike" kern="1200" normalizeH="0" baseline="0" noProof="0" dirty="0">
                <a:ln w="1016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28345" y="4318113"/>
            <a:ext cx="2606590" cy="2528380"/>
            <a:chOff x="6280656" y="4167432"/>
            <a:chExt cx="2606590" cy="2528380"/>
          </a:xfrm>
        </p:grpSpPr>
        <p:sp>
          <p:nvSpPr>
            <p:cNvPr id="15" name="TextBox 14"/>
            <p:cNvSpPr txBox="1"/>
            <p:nvPr/>
          </p:nvSpPr>
          <p:spPr>
            <a:xfrm>
              <a:off x="6280656" y="5495483"/>
              <a:ext cx="26065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عشيرة</a:t>
              </a:r>
            </a:p>
            <a:p>
              <a:pPr lvl="0" algn="ctr" defTabSz="914400">
                <a:defRPr/>
              </a:pPr>
              <a:r>
                <a:rPr lang="ar-SA" sz="2400" b="1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/>
                </a:rPr>
                <a:t>(زوجة ايل؛ عشيقة بعل)</a:t>
              </a:r>
              <a:r>
                <a:rPr kumimoji="0" lang="en-US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 </a:t>
              </a:r>
              <a:br>
                <a:rPr kumimoji="0" lang="en-US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</a:br>
              <a:endParaRPr kumimoji="0" lang="en-US" sz="2400" b="1" i="0" u="none" strike="noStrike" kern="1200" normalizeH="0" baseline="0" noProof="0" dirty="0">
                <a:ln w="1016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5124" name="Picture 4" descr="https://encrypted-tbn1.gstatic.com/images?q=tbn:ANd9GcTF01dfzKcEE2UezBMxvdrZcYOsfD9UKxTify0AvmRXlOYexmXxm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6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668" y="4167432"/>
              <a:ext cx="922189" cy="1403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989280" y="2065096"/>
            <a:ext cx="1829728" cy="2412397"/>
            <a:chOff x="3702494" y="3935540"/>
            <a:chExt cx="1829728" cy="2412397"/>
          </a:xfrm>
        </p:grpSpPr>
        <p:sp>
          <p:nvSpPr>
            <p:cNvPr id="16" name="TextBox 15"/>
            <p:cNvSpPr txBox="1"/>
            <p:nvPr/>
          </p:nvSpPr>
          <p:spPr>
            <a:xfrm>
              <a:off x="3702494" y="5516940"/>
              <a:ext cx="18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بعل </a:t>
              </a:r>
              <a:br>
                <a:rPr kumimoji="0" lang="ar-SA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</a:br>
              <a:r>
                <a:rPr kumimoji="0" lang="ar-SA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(ابن ايل)</a:t>
              </a:r>
              <a:r>
                <a:rPr kumimoji="0" lang="en-US" sz="2400" b="1" i="0" u="none" strike="noStrike" kern="1200" normalizeH="0" baseline="0" noProof="0" dirty="0">
                  <a:ln w="10160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/>
                </a:rPr>
                <a:t> </a:t>
              </a:r>
              <a:endParaRPr kumimoji="0" lang="en-US" sz="2400" b="1" i="0" u="none" strike="noStrike" kern="1200" normalizeH="0" baseline="0" noProof="0" dirty="0">
                <a:ln w="1016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5126" name="Picture 6" descr="http://www.bible-history.com/images/ba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1094" y1="87640" x2="71094" y2="93633"/>
                          <a14:foregroundMark x1="66406" y1="67041" x2="67188" y2="73408"/>
                          <a14:foregroundMark x1="68750" y1="75281" x2="71094" y2="81648"/>
                          <a14:foregroundMark x1="78125" y1="42697" x2="78906" y2="44195"/>
                          <a14:foregroundMark x1="91406" y1="45693" x2="89063" y2="47191"/>
                          <a14:foregroundMark x1="93750" y1="46442" x2="95313" y2="46816"/>
                          <a14:backgroundMark x1="14844" y1="37453" x2="10156" y2="88390"/>
                          <a14:backgroundMark x1="55469" y1="74157" x2="49219" y2="87640"/>
                          <a14:backgroundMark x1="78906" y1="55805" x2="93750" y2="726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49568" y="3935540"/>
              <a:ext cx="795308" cy="16589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-125275" y="6429551"/>
            <a:ext cx="2239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المرتفعات في البتراء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984994-1961-4132-8BA3-AD416D1CC327}"/>
              </a:ext>
            </a:extLst>
          </p:cNvPr>
          <p:cNvSpPr txBox="1"/>
          <p:nvPr/>
        </p:nvSpPr>
        <p:spPr>
          <a:xfrm>
            <a:off x="1700411" y="503315"/>
            <a:ext cx="607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latin typeface="Comic Sans MS" panose="030F0702030302020204" pitchFamily="66" charset="0"/>
              </a:rPr>
              <a:t>"لأَنَّ الرَّبَّ إِلهٌ عَظِيمٌ، مَلِكٌ كَبِيرٌ عَلَى كُلِّ الآلِهَةِ." 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07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FD76B-B102-47F8-A7F1-A1137CCEE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3" t="19553" r="29530" b="10830"/>
          <a:stretch/>
        </p:blipFill>
        <p:spPr>
          <a:xfrm>
            <a:off x="-75174" y="-49447"/>
            <a:ext cx="9219174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D9042B-3A73-47D5-B6AE-A7B641AB9843}"/>
              </a:ext>
            </a:extLst>
          </p:cNvPr>
          <p:cNvSpPr txBox="1"/>
          <p:nvPr/>
        </p:nvSpPr>
        <p:spPr>
          <a:xfrm>
            <a:off x="342201" y="773847"/>
            <a:ext cx="870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800" b="1" dirty="0" err="1">
                <a:latin typeface="Comic Sans MS" panose="030F0702030302020204" pitchFamily="66" charset="0"/>
                <a:sym typeface="Wingdings" panose="05000000000000000000" pitchFamily="2" charset="2"/>
              </a:rPr>
              <a:t>كورنثوس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8: 4-6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. ما الذي تقوله الآيتان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4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و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عن الله؟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D72DA-5A4A-436E-A576-4F27B1A22B76}"/>
              </a:ext>
            </a:extLst>
          </p:cNvPr>
          <p:cNvSpPr txBox="1"/>
          <p:nvPr/>
        </p:nvSpPr>
        <p:spPr>
          <a:xfrm>
            <a:off x="-75174" y="1812583"/>
            <a:ext cx="8701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كورنثوس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10: 19-20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من يعبد الناس عندما يقدمون الذبائح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للوثن؟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2B3A4-1184-47B5-BEEF-0BE216140D7D}"/>
              </a:ext>
            </a:extLst>
          </p:cNvPr>
          <p:cNvSpPr txBox="1"/>
          <p:nvPr/>
        </p:nvSpPr>
        <p:spPr>
          <a:xfrm>
            <a:off x="182276" y="2766690"/>
            <a:ext cx="8443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بحسب يعقوب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2: 19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، ما الذي تعرفه الأرواح الشريرة عن الله؟ وكيف </a:t>
            </a:r>
            <a:endParaRPr lang="en-US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تكون ردة فعلهم؟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F8B60-2C5B-45EC-89C4-D9264E20DCF7}"/>
              </a:ext>
            </a:extLst>
          </p:cNvPr>
          <p:cNvSpPr txBox="1"/>
          <p:nvPr/>
        </p:nvSpPr>
        <p:spPr>
          <a:xfrm>
            <a:off x="50300" y="3736643"/>
            <a:ext cx="8575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فيلبي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2: 5-11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09DDA-2ECD-456D-BBC8-EFC68B48049F}"/>
              </a:ext>
            </a:extLst>
          </p:cNvPr>
          <p:cNvSpPr txBox="1"/>
          <p:nvPr/>
        </p:nvSpPr>
        <p:spPr>
          <a:xfrm>
            <a:off x="381500" y="4259863"/>
            <a:ext cx="791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أين وضع الله يسوع المسيح؟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E6627-8DFD-4C96-AAD8-ADBD204AA7B3}"/>
              </a:ext>
            </a:extLst>
          </p:cNvPr>
          <p:cNvSpPr txBox="1"/>
          <p:nvPr/>
        </p:nvSpPr>
        <p:spPr>
          <a:xfrm>
            <a:off x="374840" y="4783083"/>
            <a:ext cx="791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من سينحني أمام المسيح؟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417C2-3BC3-4F3F-8863-BC659BA1A0C0}"/>
              </a:ext>
            </a:extLst>
          </p:cNvPr>
          <p:cNvSpPr txBox="1"/>
          <p:nvPr/>
        </p:nvSpPr>
        <p:spPr>
          <a:xfrm>
            <a:off x="216592" y="1297067"/>
            <a:ext cx="833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i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ماذا يخبرنا المزمور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115: 3-7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عن الأوثان؟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nature, cave&#10;&#10;Description generated with very high confidence">
            <a:extLst>
              <a:ext uri="{FF2B5EF4-FFF2-40B4-BE49-F238E27FC236}">
                <a16:creationId xmlns:a16="http://schemas.microsoft.com/office/drawing/2014/main" id="{DEDCBCBD-C0E7-43E5-8ECD-67724D297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r="5528"/>
          <a:stretch/>
        </p:blipFill>
        <p:spPr>
          <a:xfrm>
            <a:off x="223283" y="185371"/>
            <a:ext cx="8750596" cy="64493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483930" y="6081924"/>
            <a:ext cx="816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0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"الَّذِي بِيَدِهِ مَقَاصِيرُ الأَرْضِ."</a:t>
            </a:r>
            <a:endParaRPr lang="en-US" sz="3000" b="1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9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FA606855-8AC4-436C-AF91-5A52CAEFB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"/>
          <a:stretch/>
        </p:blipFill>
        <p:spPr>
          <a:xfrm>
            <a:off x="229169" y="222146"/>
            <a:ext cx="8756826" cy="6447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2550253" y="5025398"/>
            <a:ext cx="4552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03200">
                    <a:schemeClr val="bg1">
                      <a:alpha val="38000"/>
                    </a:schemeClr>
                  </a:glow>
                </a:effectLst>
                <a:latin typeface="Comic Sans MS" panose="030F0702030302020204" pitchFamily="66" charset="0"/>
              </a:rPr>
              <a:t>"وَخَزَائِنُ الْجِبَالِ لَهُ." </a:t>
            </a:r>
            <a:endParaRPr lang="en-US" sz="2800" b="1" dirty="0">
              <a:effectLst>
                <a:glow rad="203200">
                  <a:schemeClr val="bg1">
                    <a:alpha val="38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BC2BA-A8A9-49CD-BAB0-30E5897B4BF6}"/>
              </a:ext>
            </a:extLst>
          </p:cNvPr>
          <p:cNvSpPr txBox="1"/>
          <p:nvPr/>
        </p:nvSpPr>
        <p:spPr>
          <a:xfrm>
            <a:off x="7347921" y="6392249"/>
            <a:ext cx="1638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400" b="1" dirty="0"/>
              <a:t>جبل </a:t>
            </a:r>
            <a:r>
              <a:rPr lang="ar-JO" sz="1400" b="1" dirty="0"/>
              <a:t>ا</a:t>
            </a:r>
            <a:r>
              <a:rPr lang="ar-SA" sz="1400" b="1" dirty="0"/>
              <a:t>فرست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7333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fish in the water&#10;&#10;Description generated with very high confidence">
            <a:extLst>
              <a:ext uri="{FF2B5EF4-FFF2-40B4-BE49-F238E27FC236}">
                <a16:creationId xmlns:a16="http://schemas.microsoft.com/office/drawing/2014/main" id="{D75EDDE8-6C4D-46DF-8748-CA496AF69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8" y="201728"/>
            <a:ext cx="8704408" cy="6492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489246" y="6133052"/>
            <a:ext cx="816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>
                  <a:glow rad="228600">
                    <a:schemeClr val="bg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"الَّذِي لَهُ الْبَحْرُ وَهُوَ صَنَعَهُ"</a:t>
            </a:r>
            <a:endParaRPr lang="en-US" sz="2800" b="1" dirty="0">
              <a:effectLst>
                <a:glow rad="228600">
                  <a:schemeClr val="bg1">
                    <a:alpha val="9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green mountain&#10;&#10;Description generated with high confidence">
            <a:extLst>
              <a:ext uri="{FF2B5EF4-FFF2-40B4-BE49-F238E27FC236}">
                <a16:creationId xmlns:a16="http://schemas.microsoft.com/office/drawing/2014/main" id="{76029EC1-E99F-41BC-B50A-807FCE7F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2"/>
          <a:stretch/>
        </p:blipFill>
        <p:spPr>
          <a:xfrm>
            <a:off x="225104" y="189850"/>
            <a:ext cx="8693792" cy="64961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F7D7-55BD-4365-A547-B69901CC8BDA}"/>
              </a:ext>
            </a:extLst>
          </p:cNvPr>
          <p:cNvSpPr txBox="1"/>
          <p:nvPr/>
        </p:nvSpPr>
        <p:spPr>
          <a:xfrm>
            <a:off x="489246" y="6085860"/>
            <a:ext cx="816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Comic Sans MS" panose="030F0702030302020204" pitchFamily="66" charset="0"/>
              </a:rPr>
              <a:t>"وَيَدَاهُ سَبَكَتَا الْيَابِسَةَ." </a:t>
            </a:r>
            <a:endParaRPr lang="en-US" sz="2800" b="1" dirty="0">
              <a:effectLst>
                <a:glow rad="228600">
                  <a:schemeClr val="bg1">
                    <a:alpha val="94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A06E7-8096-4573-B44B-4DF5446E3F3F}"/>
              </a:ext>
            </a:extLst>
          </p:cNvPr>
          <p:cNvSpPr txBox="1"/>
          <p:nvPr/>
        </p:nvSpPr>
        <p:spPr>
          <a:xfrm>
            <a:off x="225104" y="6383859"/>
            <a:ext cx="1638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</a:rPr>
              <a:t>النرويج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3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8.1|110|36.4|194.2|7.6|5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16238</TotalTime>
  <Words>669</Words>
  <Application>Microsoft Office PowerPoint</Application>
  <PresentationFormat>On-screen Show (4:3)</PresentationFormat>
  <Paragraphs>93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495</cp:revision>
  <dcterms:created xsi:type="dcterms:W3CDTF">2018-10-17T11:22:00Z</dcterms:created>
  <dcterms:modified xsi:type="dcterms:W3CDTF">2019-01-29T19:42:08Z</dcterms:modified>
</cp:coreProperties>
</file>