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86" r:id="rId5"/>
    <p:sldId id="287" r:id="rId6"/>
    <p:sldId id="284" r:id="rId7"/>
    <p:sldId id="285" r:id="rId8"/>
    <p:sldId id="288" r:id="rId9"/>
    <p:sldId id="289" r:id="rId10"/>
    <p:sldId id="290" r:id="rId11"/>
    <p:sldId id="291" r:id="rId12"/>
    <p:sldId id="294" r:id="rId13"/>
    <p:sldId id="295" r:id="rId14"/>
    <p:sldId id="307" r:id="rId15"/>
    <p:sldId id="30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66"/>
    <a:srgbClr val="225686"/>
    <a:srgbClr val="3483CA"/>
    <a:srgbClr val="CC0044"/>
    <a:srgbClr val="FF5050"/>
    <a:srgbClr val="990033"/>
    <a:srgbClr val="006600"/>
    <a:srgbClr val="008080"/>
    <a:srgbClr val="001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095-9F80-4489-9D7D-F3CD782B8F7A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6B67-3D9E-46AA-8859-1657BF3A2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65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095-9F80-4489-9D7D-F3CD782B8F7A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6B67-3D9E-46AA-8859-1657BF3A2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78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095-9F80-4489-9D7D-F3CD782B8F7A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6B67-3D9E-46AA-8859-1657BF3A2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6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095-9F80-4489-9D7D-F3CD782B8F7A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6B67-3D9E-46AA-8859-1657BF3A2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6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095-9F80-4489-9D7D-F3CD782B8F7A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6B67-3D9E-46AA-8859-1657BF3A2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9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095-9F80-4489-9D7D-F3CD782B8F7A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6B67-3D9E-46AA-8859-1657BF3A2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4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095-9F80-4489-9D7D-F3CD782B8F7A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6B67-3D9E-46AA-8859-1657BF3A2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9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095-9F80-4489-9D7D-F3CD782B8F7A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6B67-3D9E-46AA-8859-1657BF3A2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7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095-9F80-4489-9D7D-F3CD782B8F7A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6B67-3D9E-46AA-8859-1657BF3A2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6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095-9F80-4489-9D7D-F3CD782B8F7A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6B67-3D9E-46AA-8859-1657BF3A2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45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095-9F80-4489-9D7D-F3CD782B8F7A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6B67-3D9E-46AA-8859-1657BF3A2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93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C6095-9F80-4489-9D7D-F3CD782B8F7A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66B67-3D9E-46AA-8859-1657BF3A2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microsoft.com/office/2007/relationships/hdphoto" Target="../media/hdphoto5.wdp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../media/image30.jpeg"/><Relationship Id="rId5" Type="http://schemas.openxmlformats.org/officeDocument/2006/relationships/image" Target="../media/image26.jpg"/><Relationship Id="rId10" Type="http://schemas.microsoft.com/office/2007/relationships/hdphoto" Target="../media/hdphoto7.wdp"/><Relationship Id="rId4" Type="http://schemas.openxmlformats.org/officeDocument/2006/relationships/image" Target="../media/image25.jpe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0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1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136D2E-3DDF-47B6-98EC-F2ADE87E6879}"/>
              </a:ext>
            </a:extLst>
          </p:cNvPr>
          <p:cNvSpPr txBox="1"/>
          <p:nvPr/>
        </p:nvSpPr>
        <p:spPr>
          <a:xfrm>
            <a:off x="2319556" y="1778466"/>
            <a:ext cx="450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</a:rPr>
              <a:t> الشهادة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in a white shirt&#10;&#10;Description generated with very high confidence">
            <a:extLst>
              <a:ext uri="{FF2B5EF4-FFF2-40B4-BE49-F238E27FC236}">
                <a16:creationId xmlns:a16="http://schemas.microsoft.com/office/drawing/2014/main" id="{A7C6A3EB-7DBC-4ED9-80D2-D37DB45C8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8"/>
          <a:stretch/>
        </p:blipFill>
        <p:spPr>
          <a:xfrm>
            <a:off x="169926" y="189037"/>
            <a:ext cx="8761673" cy="65045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E7AF70C4-AF40-4E02-9C6C-530CA6EDDC3F}"/>
              </a:ext>
            </a:extLst>
          </p:cNvPr>
          <p:cNvSpPr txBox="1"/>
          <p:nvPr/>
        </p:nvSpPr>
        <p:spPr>
          <a:xfrm>
            <a:off x="563581" y="244582"/>
            <a:ext cx="801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normalizeH="0" baseline="0" noProof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الشهادة </a:t>
            </a:r>
            <a:r>
              <a:rPr kumimoji="0" lang="ar-SA" sz="3200" b="1" i="0" u="none" strike="noStrike" kern="1200" normalizeH="0" baseline="0" noProof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من خلال </a:t>
            </a:r>
            <a:r>
              <a:rPr kumimoji="0" lang="ar-JO" sz="3200" b="1" i="0" u="none" strike="noStrike" kern="1200" normalizeH="0" baseline="0" noProof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شهادتك الشخصية</a:t>
            </a:r>
            <a:endParaRPr kumimoji="0" lang="en-US" sz="3200" b="1" i="0" u="none" strike="noStrike" kern="1200" normalizeH="0" baseline="0" noProof="0" dirty="0">
              <a:ln w="10160">
                <a:solidFill>
                  <a:schemeClr val="tx1"/>
                </a:solidFill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EA401-0C12-45B9-9D26-C2D480582F8A}"/>
              </a:ext>
            </a:extLst>
          </p:cNvPr>
          <p:cNvSpPr txBox="1"/>
          <p:nvPr/>
        </p:nvSpPr>
        <p:spPr>
          <a:xfrm>
            <a:off x="1109186" y="727504"/>
            <a:ext cx="7080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effectLst/>
                <a:latin typeface="Comic Sans MS" panose="030F0702030302020204" pitchFamily="66" charset="0"/>
              </a:rPr>
              <a:t>مشاركة كيف تغيرت حياتك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DD8D3-F8CF-417A-9411-8FA2A54BE9FD}"/>
              </a:ext>
            </a:extLst>
          </p:cNvPr>
          <p:cNvSpPr txBox="1"/>
          <p:nvPr/>
        </p:nvSpPr>
        <p:spPr>
          <a:xfrm>
            <a:off x="1109186" y="2999309"/>
            <a:ext cx="7739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effectLst/>
                <a:latin typeface="Comic Sans MS" panose="030F0702030302020204" pitchFamily="66" charset="0"/>
              </a:rPr>
              <a:t>اكتب </a:t>
            </a:r>
            <a:r>
              <a:rPr lang="ar-JO" sz="2800" b="1" dirty="0">
                <a:effectLst/>
                <a:latin typeface="Comic Sans MS" panose="030F0702030302020204" pitchFamily="66" charset="0"/>
              </a:rPr>
              <a:t>قصتك وتدرّب عليها إلقائها</a:t>
            </a:r>
            <a:endParaRPr lang="en-US" sz="2800" b="1" dirty="0">
              <a:effectLst/>
              <a:latin typeface="Comic Sans MS" panose="030F0702030302020204" pitchFamily="66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F737C6-06EA-43D6-9402-EA647664190C}"/>
              </a:ext>
            </a:extLst>
          </p:cNvPr>
          <p:cNvGrpSpPr/>
          <p:nvPr/>
        </p:nvGrpSpPr>
        <p:grpSpPr>
          <a:xfrm>
            <a:off x="231803" y="673320"/>
            <a:ext cx="2267144" cy="2373905"/>
            <a:chOff x="7113864" y="645482"/>
            <a:chExt cx="2267144" cy="2373905"/>
          </a:xfrm>
        </p:grpSpPr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D35A1013-EB69-4A63-98F6-DC886D30C9C8}"/>
                </a:ext>
              </a:extLst>
            </p:cNvPr>
            <p:cNvSpPr/>
            <p:nvPr/>
          </p:nvSpPr>
          <p:spPr>
            <a:xfrm>
              <a:off x="7113864" y="645482"/>
              <a:ext cx="2267144" cy="2373905"/>
            </a:xfrm>
            <a:prstGeom prst="irregularSeal1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B766D5-2934-4380-BD75-CCDA9371FCC9}"/>
                </a:ext>
              </a:extLst>
            </p:cNvPr>
            <p:cNvSpPr txBox="1"/>
            <p:nvPr/>
          </p:nvSpPr>
          <p:spPr>
            <a:xfrm>
              <a:off x="7556116" y="1270183"/>
              <a:ext cx="127512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المزمور </a:t>
              </a:r>
              <a:r>
                <a:rPr lang="ar-SA" sz="2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107: 2</a:t>
              </a:r>
              <a:endParaRPr lang="en-US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AE5DA8-C63A-4B2F-B011-DB61BBBEC503}"/>
              </a:ext>
            </a:extLst>
          </p:cNvPr>
          <p:cNvGrpSpPr/>
          <p:nvPr/>
        </p:nvGrpSpPr>
        <p:grpSpPr>
          <a:xfrm>
            <a:off x="3247185" y="3610402"/>
            <a:ext cx="5271865" cy="954107"/>
            <a:chOff x="1061991" y="4215782"/>
            <a:chExt cx="7111654" cy="95410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F2914D-8913-45C3-B06E-73ED5B5E0522}"/>
                </a:ext>
              </a:extLst>
            </p:cNvPr>
            <p:cNvSpPr txBox="1"/>
            <p:nvPr/>
          </p:nvSpPr>
          <p:spPr>
            <a:xfrm>
              <a:off x="1061991" y="4215782"/>
              <a:ext cx="67254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  <a:t> </a:t>
              </a:r>
              <a:r>
                <a:rPr lang="ar-SA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  <a:t>كيف أدركت خطيتك</a:t>
              </a:r>
              <a:br>
                <a:rPr lang="en-US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</a:br>
              <a:r>
                <a:rPr lang="en-US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  <a:t>  </a:t>
              </a:r>
              <a:r>
                <a:rPr lang="ar-SA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  <a:t>(مشاركة</a:t>
              </a:r>
              <a:r>
                <a:rPr lang="ar-JO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  <a:t> بعض</a:t>
              </a:r>
              <a:r>
                <a:rPr lang="ar-SA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  <a:t> </a:t>
              </a:r>
              <a:r>
                <a:rPr lang="ar-JO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  <a:t>ال</a:t>
              </a:r>
              <a:r>
                <a:rPr lang="ar-SA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  <a:t>أمثلة وآية)</a:t>
              </a:r>
              <a:endParaRPr lang="en-US" sz="2800" b="1" dirty="0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18" name="Heart 17">
              <a:extLst>
                <a:ext uri="{FF2B5EF4-FFF2-40B4-BE49-F238E27FC236}">
                  <a16:creationId xmlns:a16="http://schemas.microsoft.com/office/drawing/2014/main" id="{0C09A67E-1F0A-4C06-88A9-A7E4B028727B}"/>
                </a:ext>
              </a:extLst>
            </p:cNvPr>
            <p:cNvSpPr/>
            <p:nvPr/>
          </p:nvSpPr>
          <p:spPr>
            <a:xfrm>
              <a:off x="7763882" y="4348370"/>
              <a:ext cx="409763" cy="251040"/>
            </a:xfrm>
            <a:prstGeom prst="hear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en-US" sz="28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786C4D-4D9C-4425-842C-F783A935C6D3}"/>
              </a:ext>
            </a:extLst>
          </p:cNvPr>
          <p:cNvGrpSpPr/>
          <p:nvPr/>
        </p:nvGrpSpPr>
        <p:grpSpPr>
          <a:xfrm>
            <a:off x="833480" y="5571750"/>
            <a:ext cx="7685571" cy="954107"/>
            <a:chOff x="624474" y="5744694"/>
            <a:chExt cx="7685571" cy="9541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3B25AD-0F51-480F-90E3-8AB3DCD2B3CE}"/>
                </a:ext>
              </a:extLst>
            </p:cNvPr>
            <p:cNvSpPr txBox="1"/>
            <p:nvPr/>
          </p:nvSpPr>
          <p:spPr>
            <a:xfrm>
              <a:off x="624474" y="5744694"/>
              <a:ext cx="72573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  <a:t>متى/أين ت</a:t>
              </a:r>
              <a:r>
                <a:rPr lang="ar-JO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  <a:t>ُ</a:t>
              </a:r>
              <a:r>
                <a:rPr lang="ar-SA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  <a:t>بت وآمنت بالمسيح</a:t>
              </a:r>
              <a:br>
                <a:rPr lang="en-US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</a:br>
              <a:r>
                <a:rPr lang="en-US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  <a:t> </a:t>
              </a:r>
              <a:r>
                <a:rPr lang="ar-SA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  <a:t>(مشاركة آية)</a:t>
              </a:r>
              <a:r>
                <a:rPr lang="ar-JO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  <a:t>؛ تحدث عن كيف تغيرت حياتك منذ ذلك الوقت</a:t>
              </a:r>
              <a:endParaRPr lang="en-US" sz="2800" b="1" dirty="0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19" name="Heart 18">
              <a:extLst>
                <a:ext uri="{FF2B5EF4-FFF2-40B4-BE49-F238E27FC236}">
                  <a16:creationId xmlns:a16="http://schemas.microsoft.com/office/drawing/2014/main" id="{FC770904-F804-4F60-BF17-10847BEA08BC}"/>
                </a:ext>
              </a:extLst>
            </p:cNvPr>
            <p:cNvSpPr/>
            <p:nvPr/>
          </p:nvSpPr>
          <p:spPr>
            <a:xfrm>
              <a:off x="8017151" y="5970707"/>
              <a:ext cx="292894" cy="251040"/>
            </a:xfrm>
            <a:prstGeom prst="hear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28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D29DD6-EB57-4FDF-825F-F30E1E2C3A37}"/>
              </a:ext>
            </a:extLst>
          </p:cNvPr>
          <p:cNvGrpSpPr/>
          <p:nvPr/>
        </p:nvGrpSpPr>
        <p:grpSpPr>
          <a:xfrm>
            <a:off x="2036619" y="4559362"/>
            <a:ext cx="6543800" cy="1000617"/>
            <a:chOff x="1156371" y="4928743"/>
            <a:chExt cx="8230774" cy="100061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1A2621-75D9-4AB6-A438-2F1B689AEB1A}"/>
                </a:ext>
              </a:extLst>
            </p:cNvPr>
            <p:cNvSpPr txBox="1"/>
            <p:nvPr/>
          </p:nvSpPr>
          <p:spPr>
            <a:xfrm>
              <a:off x="1156371" y="4975253"/>
              <a:ext cx="76044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  <a:t>كيف/متى اكتشفت ما قام به الله من أجلك</a:t>
              </a:r>
              <a:br>
                <a:rPr lang="en-US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</a:br>
              <a:r>
                <a:rPr lang="en-US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  <a:t> </a:t>
              </a:r>
              <a:r>
                <a:rPr lang="ar-SA" sz="2800" b="1" dirty="0">
                  <a:effectLst/>
                  <a:latin typeface="Comic Sans MS" panose="030F0702030302020204" pitchFamily="66" charset="0"/>
                  <a:sym typeface="Wingdings" panose="05000000000000000000" pitchFamily="2" charset="2"/>
                </a:rPr>
                <a:t>(مشاركة آية)</a:t>
              </a:r>
              <a:endParaRPr lang="en-US" sz="2800" b="1" dirty="0">
                <a:effectLst/>
                <a:latin typeface="Comic Sans MS" panose="030F0702030302020204" pitchFamily="66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C0A9E06-3937-42F9-9989-608501578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34" b="96671" l="9842" r="89807">
                          <a14:foregroundMark x1="52548" y1="96671" x2="51845" y2="90250"/>
                          <a14:foregroundMark x1="51845" y1="7134" x2="51845" y2="7134"/>
                          <a14:foregroundMark x1="39895" y1="29845" x2="48682" y2="34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21"/>
            <a:stretch/>
          </p:blipFill>
          <p:spPr>
            <a:xfrm>
              <a:off x="8832182" y="4928743"/>
              <a:ext cx="554963" cy="6609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090DC9-2605-4583-831E-CBF4AC4DB45F}"/>
              </a:ext>
            </a:extLst>
          </p:cNvPr>
          <p:cNvGrpSpPr/>
          <p:nvPr/>
        </p:nvGrpSpPr>
        <p:grpSpPr>
          <a:xfrm>
            <a:off x="1187491" y="2734565"/>
            <a:ext cx="2267144" cy="2373905"/>
            <a:chOff x="7113864" y="645482"/>
            <a:chExt cx="2267144" cy="2373905"/>
          </a:xfrm>
        </p:grpSpPr>
        <p:sp>
          <p:nvSpPr>
            <p:cNvPr id="25" name="Explosion: 8 Points 24">
              <a:extLst>
                <a:ext uri="{FF2B5EF4-FFF2-40B4-BE49-F238E27FC236}">
                  <a16:creationId xmlns:a16="http://schemas.microsoft.com/office/drawing/2014/main" id="{08E3953C-E115-4959-A0BD-3C47F95DE586}"/>
                </a:ext>
              </a:extLst>
            </p:cNvPr>
            <p:cNvSpPr/>
            <p:nvPr/>
          </p:nvSpPr>
          <p:spPr>
            <a:xfrm>
              <a:off x="7113864" y="645482"/>
              <a:ext cx="2267144" cy="2373905"/>
            </a:xfrm>
            <a:prstGeom prst="irregularSeal1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F32CB6-ED75-461A-8D08-6D26C76A2D38}"/>
                </a:ext>
              </a:extLst>
            </p:cNvPr>
            <p:cNvSpPr txBox="1"/>
            <p:nvPr/>
          </p:nvSpPr>
          <p:spPr>
            <a:xfrm>
              <a:off x="7619028" y="1204389"/>
              <a:ext cx="11839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اسمع لقصتي!</a:t>
              </a:r>
              <a:endParaRPr lang="en-US" sz="28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1764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514">
              <a:schemeClr val="tx1"/>
            </a:gs>
            <a:gs pos="74325">
              <a:schemeClr val="bg1"/>
            </a:gs>
            <a:gs pos="88000">
              <a:schemeClr val="bg1"/>
            </a:gs>
            <a:gs pos="7080">
              <a:srgbClr val="FFC000"/>
            </a:gs>
            <a:gs pos="20000">
              <a:schemeClr val="tx1"/>
            </a:gs>
            <a:gs pos="54000">
              <a:srgbClr val="FF0000">
                <a:shade val="67500"/>
                <a:satMod val="115000"/>
              </a:srgbClr>
            </a:gs>
            <a:gs pos="100000">
              <a:srgbClr val="006600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A73515-8FFB-446B-8A1E-D94D49BC9A0F}"/>
              </a:ext>
            </a:extLst>
          </p:cNvPr>
          <p:cNvSpPr/>
          <p:nvPr/>
        </p:nvSpPr>
        <p:spPr>
          <a:xfrm>
            <a:off x="285226" y="199356"/>
            <a:ext cx="8573547" cy="64592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age result for wordless book">
            <a:extLst>
              <a:ext uri="{FF2B5EF4-FFF2-40B4-BE49-F238E27FC236}">
                <a16:creationId xmlns:a16="http://schemas.microsoft.com/office/drawing/2014/main" id="{3AA4F564-0AAE-4FC1-A4AE-14B8DBE64505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24" y="4564668"/>
            <a:ext cx="2436449" cy="2379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Image result for evangecube">
            <a:extLst>
              <a:ext uri="{FF2B5EF4-FFF2-40B4-BE49-F238E27FC236}">
                <a16:creationId xmlns:a16="http://schemas.microsoft.com/office/drawing/2014/main" id="{D1792AD8-543B-4367-A041-A1F3EB1037F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 t="15609" r="4637" b="16288"/>
          <a:stretch/>
        </p:blipFill>
        <p:spPr bwMode="auto">
          <a:xfrm rot="187276">
            <a:off x="3887599" y="1739514"/>
            <a:ext cx="1805017" cy="14834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86C2769-D45F-4173-8BBD-E6F964B42A96}"/>
              </a:ext>
            </a:extLst>
          </p:cNvPr>
          <p:cNvGrpSpPr/>
          <p:nvPr/>
        </p:nvGrpSpPr>
        <p:grpSpPr>
          <a:xfrm>
            <a:off x="6379450" y="3108687"/>
            <a:ext cx="2436451" cy="3516873"/>
            <a:chOff x="6571481" y="3221372"/>
            <a:chExt cx="2436451" cy="3516873"/>
          </a:xfrm>
        </p:grpSpPr>
        <p:pic>
          <p:nvPicPr>
            <p:cNvPr id="10" name="Picture 9" descr="A close up of a cell phone&#10;&#10;Description generated with high confidence">
              <a:extLst>
                <a:ext uri="{FF2B5EF4-FFF2-40B4-BE49-F238E27FC236}">
                  <a16:creationId xmlns:a16="http://schemas.microsoft.com/office/drawing/2014/main" id="{D48B005A-5044-4054-B91C-9392A1327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42" r="18823"/>
            <a:stretch/>
          </p:blipFill>
          <p:spPr>
            <a:xfrm flipH="1">
              <a:off x="6571481" y="3221372"/>
              <a:ext cx="2436451" cy="3516873"/>
            </a:xfrm>
            <a:prstGeom prst="rect">
              <a:avLst/>
            </a:prstGeom>
          </p:spPr>
        </p:pic>
        <p:pic>
          <p:nvPicPr>
            <p:cNvPr id="12" name="Picture 11" descr="A person with collar shirt&#10;&#10;Description generated with high confidence">
              <a:extLst>
                <a:ext uri="{FF2B5EF4-FFF2-40B4-BE49-F238E27FC236}">
                  <a16:creationId xmlns:a16="http://schemas.microsoft.com/office/drawing/2014/main" id="{8DC94ACD-3025-4F48-8AB4-48CB35E8F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0" t="12530" r="14799" b="3209"/>
            <a:stretch/>
          </p:blipFill>
          <p:spPr>
            <a:xfrm>
              <a:off x="7071919" y="3551647"/>
              <a:ext cx="1249959" cy="1926363"/>
            </a:xfrm>
            <a:prstGeom prst="rect">
              <a:avLst/>
            </a:prstGeom>
          </p:spPr>
        </p:pic>
      </p:grpSp>
      <p:pic>
        <p:nvPicPr>
          <p:cNvPr id="18" name="Picture 17" descr="A close up of a rug&#10;&#10;Description generated with high confidence">
            <a:extLst>
              <a:ext uri="{FF2B5EF4-FFF2-40B4-BE49-F238E27FC236}">
                <a16:creationId xmlns:a16="http://schemas.microsoft.com/office/drawing/2014/main" id="{5EA753B4-1FD6-4926-9C26-2E6201BC35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26"/>
          <a:stretch/>
        </p:blipFill>
        <p:spPr>
          <a:xfrm rot="1061266">
            <a:off x="6449795" y="1110891"/>
            <a:ext cx="1180915" cy="1693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CEBA29-B035-4507-B8C0-4B16997AAEE5}"/>
              </a:ext>
            </a:extLst>
          </p:cNvPr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17" b="87917" l="17143" r="84286">
                        <a14:foregroundMark x1="21905" y1="19583" x2="26190" y2="61667"/>
                        <a14:foregroundMark x1="84171" y1="60833" x2="84286" y2="61667"/>
                        <a14:foregroundMark x1="79048" y1="23750" x2="84171" y2="60833"/>
                        <a14:foregroundMark x1="18095" y1="16667" x2="23333" y2="21667"/>
                        <a14:foregroundMark x1="34762" y1="87083" x2="34762" y2="87083"/>
                        <a14:foregroundMark x1="59524" y1="87917" x2="59524" y2="87917"/>
                        <a14:foregroundMark x1="82857" y1="10417" x2="82857" y2="10417"/>
                        <a14:backgroundMark x1="85238" y1="60833" x2="85238" y2="60833"/>
                        <a14:backgroundMark x1="85714" y1="61667" x2="85714" y2="6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5" t="6038" r="11153" b="8663"/>
          <a:stretch/>
        </p:blipFill>
        <p:spPr bwMode="auto">
          <a:xfrm>
            <a:off x="4304591" y="5178205"/>
            <a:ext cx="1109518" cy="1334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Image result for wordless book bracelet">
            <a:extLst>
              <a:ext uri="{FF2B5EF4-FFF2-40B4-BE49-F238E27FC236}">
                <a16:creationId xmlns:a16="http://schemas.microsoft.com/office/drawing/2014/main" id="{6033152F-FA60-4813-842C-BF055A550F71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t="4747" r="9058" b="30177"/>
          <a:stretch/>
        </p:blipFill>
        <p:spPr bwMode="auto">
          <a:xfrm>
            <a:off x="5729883" y="5879366"/>
            <a:ext cx="732790" cy="419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793C4205-8D40-4870-9C33-0D4CA8026ADC}"/>
              </a:ext>
            </a:extLst>
          </p:cNvPr>
          <p:cNvSpPr/>
          <p:nvPr/>
        </p:nvSpPr>
        <p:spPr>
          <a:xfrm>
            <a:off x="3259442" y="3263710"/>
            <a:ext cx="938090" cy="8517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picture containing clothing, wall&#10;&#10;Description generated with high confidence">
            <a:extLst>
              <a:ext uri="{FF2B5EF4-FFF2-40B4-BE49-F238E27FC236}">
                <a16:creationId xmlns:a16="http://schemas.microsoft.com/office/drawing/2014/main" id="{9CA4A43A-B538-40D6-B1B6-294955DA9BF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98" b="82606" l="34276" r="98462">
                        <a14:foregroundMark x1="34276" y1="56217" x2="40873" y2="56019"/>
                        <a14:foregroundMark x1="35863" y1="45569" x2="40476" y2="44312"/>
                        <a14:foregroundMark x1="45040" y1="80159" x2="53224" y2="73347"/>
                        <a14:foregroundMark x1="48810" y1="82606" x2="49554" y2="78836"/>
                        <a14:foregroundMark x1="84772" y1="42659" x2="98462" y2="25397"/>
                        <a14:foregroundMark x1="85119" y1="53902" x2="88095" y2="47553"/>
                        <a14:foregroundMark x1="86607" y1="51786" x2="90377" y2="48214"/>
                        <a14:foregroundMark x1="86508" y1="53241" x2="88542" y2="48214"/>
                        <a14:backgroundMark x1="96627" y1="45899" x2="99702" y2="45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72" t="23864" r="5268" b="12324"/>
          <a:stretch/>
        </p:blipFill>
        <p:spPr>
          <a:xfrm rot="5400000" flipV="1">
            <a:off x="-921" y="4217903"/>
            <a:ext cx="2745066" cy="2070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B55DAD7-781F-43C6-BF11-CF2FC30680DE}"/>
              </a:ext>
            </a:extLst>
          </p:cNvPr>
          <p:cNvGrpSpPr/>
          <p:nvPr/>
        </p:nvGrpSpPr>
        <p:grpSpPr>
          <a:xfrm>
            <a:off x="336955" y="510510"/>
            <a:ext cx="3402061" cy="2701257"/>
            <a:chOff x="144008" y="510510"/>
            <a:chExt cx="3402061" cy="2701257"/>
          </a:xfrm>
        </p:grpSpPr>
        <p:pic>
          <p:nvPicPr>
            <p:cNvPr id="20" name="Picture 19" descr="A close up of a cell phone&#10;&#10;Description generated with high confidence">
              <a:extLst>
                <a:ext uri="{FF2B5EF4-FFF2-40B4-BE49-F238E27FC236}">
                  <a16:creationId xmlns:a16="http://schemas.microsoft.com/office/drawing/2014/main" id="{6084B3B4-085A-479D-B5C2-A466B1508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44" r="18823" b="10090"/>
            <a:stretch/>
          </p:blipFill>
          <p:spPr>
            <a:xfrm rot="16200000" flipH="1" flipV="1">
              <a:off x="494410" y="160108"/>
              <a:ext cx="2701257" cy="340206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89034B4-EF2D-43B6-82E3-F454B4960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28899" t="17095" r="14290" b="8142"/>
            <a:stretch/>
          </p:blipFill>
          <p:spPr>
            <a:xfrm>
              <a:off x="1091021" y="1290427"/>
              <a:ext cx="2133775" cy="1384486"/>
            </a:xfrm>
            <a:prstGeom prst="rect">
              <a:avLst/>
            </a:prstGeom>
          </p:spPr>
        </p:pic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E7AF70C4-AF40-4E02-9C6C-530CA6EDDC3F}"/>
              </a:ext>
            </a:extLst>
          </p:cNvPr>
          <p:cNvSpPr txBox="1"/>
          <p:nvPr/>
        </p:nvSpPr>
        <p:spPr>
          <a:xfrm>
            <a:off x="529361" y="274783"/>
            <a:ext cx="8203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normalizeH="0" baseline="0" noProof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الشهادة من خلال استخدام أساليب مختلفة</a:t>
            </a:r>
            <a:endParaRPr kumimoji="0" lang="en-US" sz="3200" b="1" i="0" u="none" strike="noStrike" kern="1200" normalizeH="0" baseline="0" noProof="0" dirty="0">
              <a:ln w="1016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D8F45E0-18FC-4E62-9BC6-8C3F57690AFD}"/>
              </a:ext>
            </a:extLst>
          </p:cNvPr>
          <p:cNvSpPr/>
          <p:nvPr/>
        </p:nvSpPr>
        <p:spPr>
          <a:xfrm>
            <a:off x="3537154" y="3799560"/>
            <a:ext cx="938090" cy="8517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DA3B03-F26C-42A7-80D6-739F7E449F1C}"/>
              </a:ext>
            </a:extLst>
          </p:cNvPr>
          <p:cNvSpPr/>
          <p:nvPr/>
        </p:nvSpPr>
        <p:spPr>
          <a:xfrm>
            <a:off x="3880887" y="3296959"/>
            <a:ext cx="938090" cy="8517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51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E5CD23-A460-4077-97AC-FC5E0F65AF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r="10220" b="12568"/>
          <a:stretch/>
        </p:blipFill>
        <p:spPr bwMode="auto">
          <a:xfrm>
            <a:off x="176170" y="204611"/>
            <a:ext cx="8791132" cy="6473025"/>
          </a:xfrm>
          <a:prstGeom prst="rect">
            <a:avLst/>
          </a:prstGeom>
          <a:ln w="228600" cap="sq" cmpd="thickThin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1FEF85F3-EE3F-4778-9C60-59BAB35B6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563" y="5917396"/>
            <a:ext cx="24154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4472C4">
                <a:satMod val="175000"/>
                <a:alpha val="40000"/>
              </a:srgbClr>
            </a:glow>
          </a:effectLst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ar-SA" sz="2800" b="1" dirty="0">
                <a:effectLst>
                  <a:glow rad="114300">
                    <a:schemeClr val="bg1"/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أعمال صالحة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6244C96D-0E78-42CD-B182-798A2B177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617" y="5917396"/>
            <a:ext cx="24154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4472C4">
                <a:satMod val="175000"/>
                <a:alpha val="40000"/>
              </a:srgbClr>
            </a:glow>
          </a:effectLst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ar-SA" sz="2800" b="1" dirty="0">
                <a:effectLst>
                  <a:glow rad="114300">
                    <a:schemeClr val="bg1"/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آلهة أخرى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F50132D0-2C74-4198-ADC5-59E9F8AB9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170" y="5917396"/>
            <a:ext cx="14356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4472C4">
                <a:satMod val="175000"/>
                <a:alpha val="40000"/>
              </a:srgbClr>
            </a:glow>
          </a:effectLst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ar-SA" sz="2800" b="1" dirty="0">
                <a:effectLst>
                  <a:glow rad="114300">
                    <a:schemeClr val="bg1"/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الكنيسة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FFA01056-91DF-4ABA-B77E-A58941DD4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154" y="5699282"/>
            <a:ext cx="170045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4472C4">
                <a:satMod val="175000"/>
                <a:alpha val="40000"/>
              </a:srgbClr>
            </a:glow>
          </a:effectLst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ar-SA" sz="2800" b="1" dirty="0">
                <a:effectLst>
                  <a:glow rad="114300">
                    <a:schemeClr val="bg1"/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عائلة مسيحية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690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46A980-F4A6-421A-9A40-A1510E7FB53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t="14879" r="21665" b="17955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6095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BCAE33-BFB4-46DB-A304-1BFFC91E0B57}"/>
              </a:ext>
            </a:extLst>
          </p:cNvPr>
          <p:cNvGrpSpPr/>
          <p:nvPr/>
        </p:nvGrpSpPr>
        <p:grpSpPr>
          <a:xfrm>
            <a:off x="159488" y="3553098"/>
            <a:ext cx="4350413" cy="3145320"/>
            <a:chOff x="159488" y="3553098"/>
            <a:chExt cx="4350413" cy="314532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DBD7CB5-D62B-48A4-8957-E90D3B155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6199" t="7275" r="16935" b="3979"/>
            <a:stretch/>
          </p:blipFill>
          <p:spPr>
            <a:xfrm>
              <a:off x="159488" y="3553098"/>
              <a:ext cx="4350413" cy="314532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4C986E6-B7FB-49A0-A294-E81622932979}"/>
                </a:ext>
              </a:extLst>
            </p:cNvPr>
            <p:cNvSpPr txBox="1"/>
            <p:nvPr/>
          </p:nvSpPr>
          <p:spPr>
            <a:xfrm>
              <a:off x="348840" y="6175198"/>
              <a:ext cx="38228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800" b="1" dirty="0">
                  <a:effectLst>
                    <a:glow rad="228600">
                      <a:schemeClr val="bg1">
                        <a:alpha val="85000"/>
                      </a:schemeClr>
                    </a:glow>
                  </a:effectLst>
                  <a:latin typeface="Comic Sans MS" panose="030F0702030302020204" pitchFamily="66" charset="0"/>
                </a:rPr>
                <a:t>مضطهد . . . كما كان المسيح</a:t>
              </a:r>
              <a:endParaRPr lang="en-US" sz="2800" b="1" dirty="0"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314731-7DFC-4F7A-8FFF-EA27B9D0D395}"/>
              </a:ext>
            </a:extLst>
          </p:cNvPr>
          <p:cNvGrpSpPr/>
          <p:nvPr/>
        </p:nvGrpSpPr>
        <p:grpSpPr>
          <a:xfrm>
            <a:off x="154200" y="158894"/>
            <a:ext cx="4366504" cy="3376784"/>
            <a:chOff x="154200" y="158894"/>
            <a:chExt cx="4366504" cy="337678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4CEC1D-352A-4A8A-BCFA-F453D7BF0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rcRect l="36190" t="36361" r="33048" b="21175"/>
            <a:stretch/>
          </p:blipFill>
          <p:spPr>
            <a:xfrm>
              <a:off x="154200" y="158894"/>
              <a:ext cx="4366504" cy="337678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940354-2B90-4C0D-9853-CC1159755341}"/>
                </a:ext>
              </a:extLst>
            </p:cNvPr>
            <p:cNvSpPr txBox="1"/>
            <p:nvPr/>
          </p:nvSpPr>
          <p:spPr>
            <a:xfrm>
              <a:off x="793755" y="189663"/>
              <a:ext cx="32763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800" b="1" dirty="0">
                  <a:effectLst>
                    <a:glow rad="228600">
                      <a:schemeClr val="bg1">
                        <a:alpha val="85000"/>
                      </a:schemeClr>
                    </a:glow>
                  </a:effectLst>
                  <a:latin typeface="Comic Sans MS" panose="030F0702030302020204" pitchFamily="66" charset="0"/>
                </a:rPr>
                <a:t>إبليس يخطف البذار</a:t>
              </a:r>
              <a:endParaRPr lang="en-US" sz="2800" b="1" dirty="0"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117C955-72E6-4F95-B658-001A5C969287}"/>
              </a:ext>
            </a:extLst>
          </p:cNvPr>
          <p:cNvGrpSpPr/>
          <p:nvPr/>
        </p:nvGrpSpPr>
        <p:grpSpPr>
          <a:xfrm>
            <a:off x="4598127" y="159582"/>
            <a:ext cx="4350413" cy="3356956"/>
            <a:chOff x="4598127" y="159582"/>
            <a:chExt cx="4350413" cy="335695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7CEDA9C-A7E5-45A1-BD41-E2463F7B26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rcRect l="22761" t="38039" r="52248" b="28533"/>
            <a:stretch/>
          </p:blipFill>
          <p:spPr>
            <a:xfrm>
              <a:off x="4598127" y="159582"/>
              <a:ext cx="4350413" cy="335695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5CB927A-585A-4E9E-9079-C97848FEADA4}"/>
                </a:ext>
              </a:extLst>
            </p:cNvPr>
            <p:cNvSpPr txBox="1"/>
            <p:nvPr/>
          </p:nvSpPr>
          <p:spPr>
            <a:xfrm>
              <a:off x="5156066" y="203634"/>
              <a:ext cx="32763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800" b="1" dirty="0">
                  <a:effectLst>
                    <a:glow rad="228600">
                      <a:schemeClr val="bg1">
                        <a:alpha val="85000"/>
                      </a:schemeClr>
                    </a:glow>
                  </a:effectLst>
                  <a:latin typeface="Comic Sans MS" panose="030F0702030302020204" pitchFamily="66" charset="0"/>
                </a:rPr>
                <a:t>إبليس أعمى الأذهان</a:t>
              </a:r>
              <a:endParaRPr lang="en-US" sz="2800" b="1" dirty="0"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BC197B-CEAB-4A36-BF8E-B7314F0666B0}"/>
              </a:ext>
            </a:extLst>
          </p:cNvPr>
          <p:cNvGrpSpPr/>
          <p:nvPr/>
        </p:nvGrpSpPr>
        <p:grpSpPr>
          <a:xfrm>
            <a:off x="4582037" y="3535678"/>
            <a:ext cx="4366503" cy="3162740"/>
            <a:chOff x="4582037" y="3535678"/>
            <a:chExt cx="4366503" cy="316274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586BA31-BACE-4A93-957F-E37AB0F75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rcRect l="16477" t="7250" r="27125" b="18213"/>
            <a:stretch/>
          </p:blipFill>
          <p:spPr>
            <a:xfrm>
              <a:off x="4582037" y="3535678"/>
              <a:ext cx="4366503" cy="316274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1A5162-960E-48B6-8E5D-9A821A483467}"/>
                </a:ext>
              </a:extLst>
            </p:cNvPr>
            <p:cNvSpPr txBox="1"/>
            <p:nvPr/>
          </p:nvSpPr>
          <p:spPr>
            <a:xfrm>
              <a:off x="5047733" y="6175198"/>
              <a:ext cx="32763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800" b="1" dirty="0">
                  <a:effectLst>
                    <a:glow rad="228600">
                      <a:schemeClr val="bg1">
                        <a:alpha val="85000"/>
                      </a:schemeClr>
                    </a:glow>
                  </a:effectLst>
                  <a:latin typeface="Comic Sans MS" panose="030F0702030302020204" pitchFamily="66" charset="0"/>
                </a:rPr>
                <a:t>ممنوع من التبشير</a:t>
              </a:r>
              <a:endParaRPr lang="en-US" sz="2800" b="1" dirty="0"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152DA3-3919-4166-AB10-2324660B67B6}"/>
              </a:ext>
            </a:extLst>
          </p:cNvPr>
          <p:cNvGrpSpPr/>
          <p:nvPr/>
        </p:nvGrpSpPr>
        <p:grpSpPr>
          <a:xfrm>
            <a:off x="16938" y="32207"/>
            <a:ext cx="4557075" cy="3520891"/>
            <a:chOff x="0" y="-4353"/>
            <a:chExt cx="4557075" cy="352089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324C0B2-3585-46AB-BA3B-17912F638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1905" t="18042" r="51026" b="44778"/>
            <a:stretch/>
          </p:blipFill>
          <p:spPr>
            <a:xfrm>
              <a:off x="0" y="-4353"/>
              <a:ext cx="4557075" cy="352089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AD2BB9-C03E-424A-9919-058C7AD6BE65}"/>
                </a:ext>
              </a:extLst>
            </p:cNvPr>
            <p:cNvSpPr txBox="1"/>
            <p:nvPr/>
          </p:nvSpPr>
          <p:spPr>
            <a:xfrm>
              <a:off x="548010" y="827515"/>
              <a:ext cx="234314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ln w="1016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متى</a:t>
              </a:r>
              <a:endParaRPr lang="ar-JO" sz="2800" b="1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  <a:p>
              <a:pPr algn="ctr"/>
              <a:r>
                <a:rPr lang="ar-SA" sz="2400" b="1" dirty="0">
                  <a:ln w="1016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 13: 19</a:t>
              </a:r>
              <a:endParaRPr lang="en-US" sz="2400" b="1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26AEF62-D709-4E63-AE91-F62C8575C5FB}"/>
              </a:ext>
            </a:extLst>
          </p:cNvPr>
          <p:cNvGrpSpPr/>
          <p:nvPr/>
        </p:nvGrpSpPr>
        <p:grpSpPr>
          <a:xfrm>
            <a:off x="4564575" y="24197"/>
            <a:ext cx="4618408" cy="3520890"/>
            <a:chOff x="4520704" y="-4352"/>
            <a:chExt cx="4618408" cy="352089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AF51236-4E6C-4D39-A526-CABAA4772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8756" t="18043" r="23810" b="44777"/>
            <a:stretch/>
          </p:blipFill>
          <p:spPr>
            <a:xfrm>
              <a:off x="4520704" y="-4352"/>
              <a:ext cx="4618408" cy="352089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FAA731-6498-444E-B6B1-B0D84B49DD9E}"/>
                </a:ext>
              </a:extLst>
            </p:cNvPr>
            <p:cNvSpPr txBox="1"/>
            <p:nvPr/>
          </p:nvSpPr>
          <p:spPr>
            <a:xfrm>
              <a:off x="6252841" y="764975"/>
              <a:ext cx="259906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400" b="1" dirty="0">
                  <a:ln w="1016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2 </a:t>
              </a:r>
              <a:r>
                <a:rPr lang="ar-SA" sz="2800" b="1" dirty="0" err="1">
                  <a:ln w="1016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كورنثوس</a:t>
              </a:r>
              <a:r>
                <a:rPr lang="ar-SA" sz="2400" b="1" dirty="0">
                  <a:ln w="1016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 </a:t>
              </a:r>
            </a:p>
            <a:p>
              <a:pPr algn="ctr"/>
              <a:r>
                <a:rPr lang="ar-SA" sz="2400" b="1" dirty="0">
                  <a:ln w="1016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4: 4 </a:t>
              </a:r>
              <a:endParaRPr lang="en-US" sz="2400" b="1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DBC4EBF-1D07-45BF-BCAC-0D8352A08126}"/>
              </a:ext>
            </a:extLst>
          </p:cNvPr>
          <p:cNvGrpSpPr/>
          <p:nvPr/>
        </p:nvGrpSpPr>
        <p:grpSpPr>
          <a:xfrm>
            <a:off x="4583452" y="3462556"/>
            <a:ext cx="4572000" cy="3376784"/>
            <a:chOff x="4567112" y="3481217"/>
            <a:chExt cx="4572000" cy="337678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1E12912-C920-4756-845B-25BDE2D10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9033" t="54850" r="23810" b="9492"/>
            <a:stretch/>
          </p:blipFill>
          <p:spPr>
            <a:xfrm>
              <a:off x="4567112" y="3481217"/>
              <a:ext cx="4572000" cy="337678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4719B94-F786-44B4-9458-A6B4B736A1A9}"/>
                </a:ext>
              </a:extLst>
            </p:cNvPr>
            <p:cNvSpPr txBox="1"/>
            <p:nvPr/>
          </p:nvSpPr>
          <p:spPr>
            <a:xfrm>
              <a:off x="6681604" y="5113429"/>
              <a:ext cx="172412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ln w="1016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أعمال</a:t>
              </a:r>
              <a:r>
                <a:rPr lang="ar-SA" sz="2400" b="1" dirty="0">
                  <a:ln w="1016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 </a:t>
              </a:r>
            </a:p>
            <a:p>
              <a:pPr algn="ctr"/>
              <a:r>
                <a:rPr lang="en-US" sz="2400" b="1" dirty="0">
                  <a:ln w="1016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ar-SA" sz="2400" b="1" dirty="0">
                  <a:ln w="1016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5: 40-42</a:t>
              </a:r>
              <a:endParaRPr lang="en-US" sz="2400" b="1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17DD78-027F-4461-BE85-6C1A650B2D51}"/>
              </a:ext>
            </a:extLst>
          </p:cNvPr>
          <p:cNvGrpSpPr/>
          <p:nvPr/>
        </p:nvGrpSpPr>
        <p:grpSpPr>
          <a:xfrm>
            <a:off x="25420" y="3506762"/>
            <a:ext cx="4572000" cy="3341462"/>
            <a:chOff x="1" y="3516538"/>
            <a:chExt cx="4572000" cy="334146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D4226A3-0F9A-4D87-AD60-511D15BA5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1905" t="55222" r="50938" b="9492"/>
            <a:stretch/>
          </p:blipFill>
          <p:spPr>
            <a:xfrm>
              <a:off x="1" y="3516538"/>
              <a:ext cx="4572000" cy="3341462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844710D-987D-4EF4-972D-97BE3781D2DB}"/>
                </a:ext>
              </a:extLst>
            </p:cNvPr>
            <p:cNvSpPr txBox="1"/>
            <p:nvPr/>
          </p:nvSpPr>
          <p:spPr>
            <a:xfrm>
              <a:off x="733473" y="5180695"/>
              <a:ext cx="198964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ln w="1016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يوحنا</a:t>
              </a:r>
              <a:r>
                <a:rPr lang="ar-SA" sz="2400" b="1" dirty="0">
                  <a:ln w="1016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 </a:t>
              </a:r>
            </a:p>
            <a:p>
              <a:pPr algn="ctr"/>
              <a:r>
                <a:rPr lang="ar-SA" sz="2400" b="1" dirty="0">
                  <a:ln w="10160">
                    <a:solidFill>
                      <a:schemeClr val="bg1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15: 18-20</a:t>
              </a:r>
              <a:endParaRPr lang="en-US" sz="2400" b="1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10A4E6E3-562A-4F95-8480-79BF2B877481}"/>
              </a:ext>
            </a:extLst>
          </p:cNvPr>
          <p:cNvSpPr txBox="1"/>
          <p:nvPr/>
        </p:nvSpPr>
        <p:spPr>
          <a:xfrm>
            <a:off x="623953" y="3214375"/>
            <a:ext cx="8203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spc="50" normalizeH="0" baseline="0" noProof="0" dirty="0">
                <a:ln w="0"/>
                <a:effectLst>
                  <a:glow rad="139700">
                    <a:schemeClr val="bg1">
                      <a:lumMod val="85000"/>
                      <a:alpha val="9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كن </a:t>
            </a:r>
            <a:r>
              <a:rPr lang="ar-JO" sz="3200" b="1" spc="50" dirty="0">
                <a:ln w="0"/>
                <a:effectLst>
                  <a:glow rad="139700">
                    <a:schemeClr val="bg1">
                      <a:lumMod val="85000"/>
                      <a:alpha val="9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مدركاً ل</a:t>
            </a:r>
            <a:r>
              <a:rPr kumimoji="0" lang="ar-JO" sz="3200" b="1" i="0" u="none" strike="noStrike" kern="1200" spc="50" normalizeH="0" baseline="0" noProof="0" dirty="0">
                <a:ln w="0"/>
                <a:effectLst>
                  <a:glow rad="139700">
                    <a:schemeClr val="bg1">
                      <a:lumMod val="85000"/>
                      <a:alpha val="9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مقاومة محتملة</a:t>
            </a:r>
            <a:endParaRPr kumimoji="0" lang="en-US" sz="3200" b="1" i="0" u="none" strike="noStrike" kern="1200" spc="50" normalizeH="0" baseline="0" noProof="0" dirty="0">
              <a:ln w="0"/>
              <a:effectLst>
                <a:glow rad="139700">
                  <a:schemeClr val="bg1">
                    <a:lumMod val="85000"/>
                    <a:alpha val="9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228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58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C4767D-532E-41CF-9FE4-E830E5566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61" r="10156"/>
          <a:stretch/>
        </p:blipFill>
        <p:spPr>
          <a:xfrm>
            <a:off x="167780" y="223680"/>
            <a:ext cx="8811042" cy="646234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83CC1981-6D97-4541-9734-5FF8CFB0623E}"/>
              </a:ext>
            </a:extLst>
          </p:cNvPr>
          <p:cNvSpPr txBox="1"/>
          <p:nvPr/>
        </p:nvSpPr>
        <p:spPr>
          <a:xfrm>
            <a:off x="894284" y="383873"/>
            <a:ext cx="7376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CC0044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تعريف الشهادة</a:t>
            </a:r>
            <a:endParaRPr kumimoji="0" lang="en-US" sz="32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CC0044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19369D-CA56-4533-8307-5F426B599547}"/>
              </a:ext>
            </a:extLst>
          </p:cNvPr>
          <p:cNvSpPr txBox="1"/>
          <p:nvPr/>
        </p:nvSpPr>
        <p:spPr>
          <a:xfrm>
            <a:off x="422467" y="5151081"/>
            <a:ext cx="8319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الشهادة هي أن تشرح بوضوح رسالة الإنجيل </a:t>
            </a:r>
            <a:r>
              <a:rPr lang="ar-SA" sz="28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للخُطاة</a:t>
            </a: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وأن تُقدِّم لهم الفرصة لقبول عرض الله للخلاص من خلال التوبة والإيمان بالمسيح. هي أن </a:t>
            </a:r>
            <a:r>
              <a:rPr lang="ar-JO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"تشهد"</a:t>
            </a: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ar-JO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عن </a:t>
            </a: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ما وجدت شخصياً بأنه حق. </a:t>
            </a:r>
            <a:endParaRPr lang="en-US" sz="28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A2F91A-D5CA-408D-8C04-F9B32D3FA55D}"/>
              </a:ext>
            </a:extLst>
          </p:cNvPr>
          <p:cNvGrpSpPr/>
          <p:nvPr/>
        </p:nvGrpSpPr>
        <p:grpSpPr>
          <a:xfrm>
            <a:off x="7088697" y="383873"/>
            <a:ext cx="1761688" cy="1863907"/>
            <a:chOff x="7088697" y="383873"/>
            <a:chExt cx="1761688" cy="1863907"/>
          </a:xfrm>
        </p:grpSpPr>
        <p:sp>
          <p:nvSpPr>
            <p:cNvPr id="7" name="Explosion: 8 Points 6">
              <a:extLst>
                <a:ext uri="{FF2B5EF4-FFF2-40B4-BE49-F238E27FC236}">
                  <a16:creationId xmlns:a16="http://schemas.microsoft.com/office/drawing/2014/main" id="{FBE50081-445D-4EC2-8286-95DC2F8A2F98}"/>
                </a:ext>
              </a:extLst>
            </p:cNvPr>
            <p:cNvSpPr/>
            <p:nvPr/>
          </p:nvSpPr>
          <p:spPr>
            <a:xfrm>
              <a:off x="7088697" y="383873"/>
              <a:ext cx="1761688" cy="1863907"/>
            </a:xfrm>
            <a:prstGeom prst="irregularSeal1">
              <a:avLst/>
            </a:prstGeom>
            <a:gradFill flip="none" rotWithShape="1">
              <a:gsLst>
                <a:gs pos="0">
                  <a:srgbClr val="FF5050">
                    <a:shade val="30000"/>
                    <a:satMod val="115000"/>
                  </a:srgbClr>
                </a:gs>
                <a:gs pos="50000">
                  <a:srgbClr val="FF5050">
                    <a:shade val="67500"/>
                    <a:satMod val="115000"/>
                  </a:srgbClr>
                </a:gs>
                <a:gs pos="100000">
                  <a:srgbClr val="FF5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5050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79C37A-A92F-488A-9B39-4F613C89AECE}"/>
                </a:ext>
              </a:extLst>
            </p:cNvPr>
            <p:cNvSpPr txBox="1"/>
            <p:nvPr/>
          </p:nvSpPr>
          <p:spPr>
            <a:xfrm>
              <a:off x="7331978" y="900327"/>
              <a:ext cx="127512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 </a:t>
              </a:r>
              <a:r>
                <a:rPr lang="ar-SA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يوحنا</a:t>
              </a:r>
            </a:p>
            <a:p>
              <a:pPr algn="ctr"/>
              <a:r>
                <a:rPr lang="ar-SA" sz="2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1: 3</a:t>
              </a:r>
              <a:endParaRPr lang="en-US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089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EE2A99-E38A-43A2-BC86-DF7D9896B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3"/>
          <a:stretch/>
        </p:blipFill>
        <p:spPr>
          <a:xfrm flipH="1" flipV="1">
            <a:off x="225904" y="176169"/>
            <a:ext cx="8712996" cy="64840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A1AA90E8-6EA8-4363-A916-D28F934F79A7}"/>
              </a:ext>
            </a:extLst>
          </p:cNvPr>
          <p:cNvSpPr txBox="1"/>
          <p:nvPr/>
        </p:nvSpPr>
        <p:spPr>
          <a:xfrm>
            <a:off x="885929" y="256816"/>
            <a:ext cx="7376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86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آيات رئيسية عن الشهادة</a:t>
            </a:r>
            <a:endParaRPr kumimoji="0" lang="en-US" sz="32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86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C11F53-D66A-4E12-A1D9-D4F7478F63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1" b="89815" l="8517" r="91325">
                        <a14:foregroundMark x1="91325" y1="32143" x2="91167" y2="34656"/>
                        <a14:foregroundMark x1="8517" y1="62434" x2="9148" y2="65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8193"/>
          <a:stretch/>
        </p:blipFill>
        <p:spPr>
          <a:xfrm>
            <a:off x="5501637" y="3628684"/>
            <a:ext cx="3203826" cy="2997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419807F-07A2-4576-BB62-15C726F961B5}"/>
              </a:ext>
            </a:extLst>
          </p:cNvPr>
          <p:cNvGrpSpPr/>
          <p:nvPr/>
        </p:nvGrpSpPr>
        <p:grpSpPr>
          <a:xfrm>
            <a:off x="0" y="833493"/>
            <a:ext cx="3589441" cy="5830783"/>
            <a:chOff x="878859" y="1084295"/>
            <a:chExt cx="3589441" cy="583078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112538-CC82-44FC-B89D-F092FC367EC4}"/>
                </a:ext>
              </a:extLst>
            </p:cNvPr>
            <p:cNvSpPr txBox="1"/>
            <p:nvPr/>
          </p:nvSpPr>
          <p:spPr>
            <a:xfrm>
              <a:off x="885929" y="1084295"/>
              <a:ext cx="357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حزقيال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 3: 18-19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FA97974-FEFE-4683-92AA-435EA68F3480}"/>
                </a:ext>
              </a:extLst>
            </p:cNvPr>
            <p:cNvSpPr txBox="1"/>
            <p:nvPr/>
          </p:nvSpPr>
          <p:spPr>
            <a:xfrm>
              <a:off x="885929" y="1619874"/>
              <a:ext cx="3574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متى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 4: 19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BCC726-AE84-4719-979E-DCF0DF70D849}"/>
                </a:ext>
              </a:extLst>
            </p:cNvPr>
            <p:cNvSpPr txBox="1"/>
            <p:nvPr/>
          </p:nvSpPr>
          <p:spPr>
            <a:xfrm>
              <a:off x="894284" y="2156124"/>
              <a:ext cx="357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متى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 5: 16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041B93-608B-4888-94BE-0016F16A17EF}"/>
                </a:ext>
              </a:extLst>
            </p:cNvPr>
            <p:cNvSpPr txBox="1"/>
            <p:nvPr/>
          </p:nvSpPr>
          <p:spPr>
            <a:xfrm>
              <a:off x="878863" y="2686581"/>
              <a:ext cx="357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مرقس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 16: 15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AF9A21-BD3C-4E92-9B82-ED6FBE0946BE}"/>
                </a:ext>
              </a:extLst>
            </p:cNvPr>
            <p:cNvSpPr txBox="1"/>
            <p:nvPr/>
          </p:nvSpPr>
          <p:spPr>
            <a:xfrm>
              <a:off x="949685" y="3208876"/>
              <a:ext cx="35031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يوحنا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 16: 7-11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9141DD-AA10-45ED-BE42-190A79D92DF0}"/>
                </a:ext>
              </a:extLst>
            </p:cNvPr>
            <p:cNvSpPr txBox="1"/>
            <p:nvPr/>
          </p:nvSpPr>
          <p:spPr>
            <a:xfrm>
              <a:off x="949684" y="3738841"/>
              <a:ext cx="35031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أعمال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 1: 8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91BD96-CF24-462E-909C-8CF5480471C8}"/>
                </a:ext>
              </a:extLst>
            </p:cNvPr>
            <p:cNvSpPr txBox="1"/>
            <p:nvPr/>
          </p:nvSpPr>
          <p:spPr>
            <a:xfrm>
              <a:off x="929696" y="4262061"/>
              <a:ext cx="35231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أعمال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 16: 14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BC91614-B579-4594-830D-35E4F985ABBB}"/>
                </a:ext>
              </a:extLst>
            </p:cNvPr>
            <p:cNvSpPr txBox="1"/>
            <p:nvPr/>
          </p:nvSpPr>
          <p:spPr>
            <a:xfrm>
              <a:off x="878859" y="4790504"/>
              <a:ext cx="357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رومية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 1: 16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B6A0C9-CFC1-40D7-9A7C-0135D86F7D11}"/>
                </a:ext>
              </a:extLst>
            </p:cNvPr>
            <p:cNvSpPr txBox="1"/>
            <p:nvPr/>
          </p:nvSpPr>
          <p:spPr>
            <a:xfrm>
              <a:off x="878859" y="5317947"/>
              <a:ext cx="357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رومية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 10: 13-14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A1897C-29E2-46C4-AA9B-A283A7B44619}"/>
                </a:ext>
              </a:extLst>
            </p:cNvPr>
            <p:cNvSpPr txBox="1"/>
            <p:nvPr/>
          </p:nvSpPr>
          <p:spPr>
            <a:xfrm>
              <a:off x="878859" y="5862833"/>
              <a:ext cx="357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1 </a:t>
              </a:r>
              <a:r>
                <a:rPr kumimoji="0" lang="ar-SA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كورنثوس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ar-JO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9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: 16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C00D1F-C409-44F4-A20A-73108CE65C23}"/>
                </a:ext>
              </a:extLst>
            </p:cNvPr>
            <p:cNvSpPr txBox="1"/>
            <p:nvPr/>
          </p:nvSpPr>
          <p:spPr>
            <a:xfrm>
              <a:off x="894281" y="6391858"/>
              <a:ext cx="357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2 </a:t>
              </a:r>
              <a:r>
                <a:rPr kumimoji="0" lang="ar-SA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كورنثوس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 4: 4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B2DDB1E-E934-4A0B-8978-141C02B94B36}"/>
              </a:ext>
            </a:extLst>
          </p:cNvPr>
          <p:cNvGrpSpPr/>
          <p:nvPr/>
        </p:nvGrpSpPr>
        <p:grpSpPr>
          <a:xfrm>
            <a:off x="4402488" y="849274"/>
            <a:ext cx="3738789" cy="2638765"/>
            <a:chOff x="4823850" y="1081356"/>
            <a:chExt cx="3738789" cy="263876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5D9187-CCD7-46DB-9EC0-1F8EC360CF83}"/>
                </a:ext>
              </a:extLst>
            </p:cNvPr>
            <p:cNvSpPr txBox="1"/>
            <p:nvPr/>
          </p:nvSpPr>
          <p:spPr>
            <a:xfrm>
              <a:off x="4823850" y="1081356"/>
              <a:ext cx="37264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2 </a:t>
              </a:r>
              <a:r>
                <a:rPr kumimoji="0" lang="ar-SA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كورنثوس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 5: 18، 20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CC1FB87-5741-483A-B46A-CAB3EBEFD03E}"/>
                </a:ext>
              </a:extLst>
            </p:cNvPr>
            <p:cNvSpPr txBox="1"/>
            <p:nvPr/>
          </p:nvSpPr>
          <p:spPr>
            <a:xfrm>
              <a:off x="4836202" y="1612225"/>
              <a:ext cx="37264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r>
                <a:rPr kumimoji="0" lang="ar-SA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كولوسي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 4: 3-4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C7015B-1566-4575-91C4-6D62CC065732}"/>
                </a:ext>
              </a:extLst>
            </p:cNvPr>
            <p:cNvSpPr txBox="1"/>
            <p:nvPr/>
          </p:nvSpPr>
          <p:spPr>
            <a:xfrm>
              <a:off x="4836202" y="2143094"/>
              <a:ext cx="37264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2 </a:t>
              </a: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تيموثاوس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 4: 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A9DB124-8CE8-4225-8424-8EB5CA9B30E6}"/>
                </a:ext>
              </a:extLst>
            </p:cNvPr>
            <p:cNvSpPr txBox="1"/>
            <p:nvPr/>
          </p:nvSpPr>
          <p:spPr>
            <a:xfrm>
              <a:off x="4836202" y="2673681"/>
              <a:ext cx="37264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r>
                <a:rPr lang="ar-SA" sz="2400" b="1" dirty="0">
                  <a:solidFill>
                    <a:prstClr val="black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1 </a:t>
              </a:r>
              <a:r>
                <a:rPr lang="ar-SA" sz="2800" b="1" dirty="0">
                  <a:solidFill>
                    <a:prstClr val="black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بطرس</a:t>
              </a:r>
              <a:r>
                <a:rPr lang="ar-SA" sz="2400" b="1" dirty="0">
                  <a:solidFill>
                    <a:prstClr val="black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 3: 15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708A78C-9F8F-4ED7-8E94-3778D012B4AC}"/>
                </a:ext>
              </a:extLst>
            </p:cNvPr>
            <p:cNvSpPr txBox="1"/>
            <p:nvPr/>
          </p:nvSpPr>
          <p:spPr>
            <a:xfrm>
              <a:off x="4836202" y="3196901"/>
              <a:ext cx="37264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2 </a:t>
              </a: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بطرس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  <a:sym typeface="Wingdings" panose="05000000000000000000" pitchFamily="2" charset="2"/>
                </a:rPr>
                <a:t> 3: 9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9559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A2E199B-08D2-4EE6-A562-46CFE21B30EB}"/>
              </a:ext>
            </a:extLst>
          </p:cNvPr>
          <p:cNvSpPr txBox="1"/>
          <p:nvPr/>
        </p:nvSpPr>
        <p:spPr>
          <a:xfrm>
            <a:off x="-199805" y="149222"/>
            <a:ext cx="853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ar-SA" sz="32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‌	تعليم المؤمن عن مسؤوليته عن الشهادة </a:t>
            </a:r>
            <a:endParaRPr kumimoji="0" lang="en-US" sz="3200" b="1" i="0" u="none" strike="noStrike" kern="1200" normalizeH="0" baseline="0" noProof="0" dirty="0">
              <a:ln w="1016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6" name="Picture 5" descr="A picture containing sky, flying&#10;&#10;Description generated with very high confidence">
            <a:extLst>
              <a:ext uri="{FF2B5EF4-FFF2-40B4-BE49-F238E27FC236}">
                <a16:creationId xmlns:a16="http://schemas.microsoft.com/office/drawing/2014/main" id="{70478D86-ECAC-404A-B7F1-7ACDBBE074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6498" r="2516"/>
          <a:stretch/>
        </p:blipFill>
        <p:spPr>
          <a:xfrm>
            <a:off x="267275" y="961585"/>
            <a:ext cx="4189402" cy="27276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2F8BF-B759-476C-A588-B867E8627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22" t="11059" r="17522" b="6520"/>
          <a:stretch/>
        </p:blipFill>
        <p:spPr>
          <a:xfrm>
            <a:off x="4657739" y="961585"/>
            <a:ext cx="4094573" cy="27276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 descr="A picture containing nature&#10;&#10;Description generated with very high confidence">
            <a:extLst>
              <a:ext uri="{FF2B5EF4-FFF2-40B4-BE49-F238E27FC236}">
                <a16:creationId xmlns:a16="http://schemas.microsoft.com/office/drawing/2014/main" id="{E9F207D6-D342-484D-BAA8-729D8FB88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40" y="3927170"/>
            <a:ext cx="4094573" cy="27276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Picture 18" descr="A person posing for the camera&#10;&#10;Description generated with high confidence">
            <a:extLst>
              <a:ext uri="{FF2B5EF4-FFF2-40B4-BE49-F238E27FC236}">
                <a16:creationId xmlns:a16="http://schemas.microsoft.com/office/drawing/2014/main" id="{97D960E2-4B6D-4F30-8BA1-D4609877D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" y="3927169"/>
            <a:ext cx="4093797" cy="27275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E15162B-1175-47A6-9681-EB24BE122F3D}"/>
              </a:ext>
            </a:extLst>
          </p:cNvPr>
          <p:cNvSpPr txBox="1"/>
          <p:nvPr/>
        </p:nvSpPr>
        <p:spPr>
          <a:xfrm>
            <a:off x="4668420" y="3223962"/>
            <a:ext cx="4102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effectLst>
                  <a:glow rad="241300">
                    <a:schemeClr val="bg1">
                      <a:alpha val="54000"/>
                    </a:schemeClr>
                  </a:glow>
                </a:effectLst>
              </a:rPr>
              <a:t>يجب عليك أن تكون صياداً للناس</a:t>
            </a:r>
            <a:endParaRPr lang="en-US" sz="2800" b="1" dirty="0">
              <a:effectLst>
                <a:glow rad="241300">
                  <a:schemeClr val="bg1">
                    <a:alpha val="54000"/>
                  </a:schemeClr>
                </a:glo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E15964-53EF-4B30-8AE7-08C5ACE076BC}"/>
              </a:ext>
            </a:extLst>
          </p:cNvPr>
          <p:cNvSpPr txBox="1"/>
          <p:nvPr/>
        </p:nvSpPr>
        <p:spPr>
          <a:xfrm>
            <a:off x="311661" y="3227535"/>
            <a:ext cx="4071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effectLst>
                  <a:glow rad="241300">
                    <a:schemeClr val="bg1">
                      <a:alpha val="54000"/>
                    </a:schemeClr>
                  </a:glow>
                </a:effectLst>
              </a:rPr>
              <a:t>يجب عليك أن تشهد </a:t>
            </a:r>
            <a:endParaRPr lang="en-US" sz="2800" b="1" dirty="0">
              <a:effectLst>
                <a:glow rad="241300">
                  <a:schemeClr val="bg1">
                    <a:alpha val="54000"/>
                  </a:schemeClr>
                </a:glo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A65B4B-A6DF-44E5-9228-EDC2F5A2D243}"/>
              </a:ext>
            </a:extLst>
          </p:cNvPr>
          <p:cNvSpPr txBox="1"/>
          <p:nvPr/>
        </p:nvSpPr>
        <p:spPr>
          <a:xfrm>
            <a:off x="409262" y="6182035"/>
            <a:ext cx="390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effectLst>
                  <a:glow rad="241300">
                    <a:schemeClr val="bg1">
                      <a:alpha val="54000"/>
                    </a:schemeClr>
                  </a:glow>
                </a:effectLst>
              </a:rPr>
              <a:t>أنت سفير للمسيح</a:t>
            </a:r>
            <a:endParaRPr lang="en-US" sz="2800" b="1" dirty="0">
              <a:effectLst>
                <a:glow rad="241300">
                  <a:schemeClr val="bg1">
                    <a:alpha val="54000"/>
                  </a:schemeClr>
                </a:glo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5E035F-47D1-4905-BEA3-7AF73358B487}"/>
              </a:ext>
            </a:extLst>
          </p:cNvPr>
          <p:cNvSpPr txBox="1"/>
          <p:nvPr/>
        </p:nvSpPr>
        <p:spPr>
          <a:xfrm>
            <a:off x="4827088" y="6157176"/>
            <a:ext cx="390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400" b="1" dirty="0">
                <a:effectLst>
                  <a:glow rad="241300">
                    <a:schemeClr val="bg1">
                      <a:alpha val="54000"/>
                    </a:schemeClr>
                  </a:glow>
                </a:effectLst>
              </a:rPr>
              <a:t>ينبغي أن تحذر </a:t>
            </a:r>
            <a:r>
              <a:rPr lang="ar-JO" sz="2800" b="1" dirty="0" err="1">
                <a:effectLst>
                  <a:glow rad="241300">
                    <a:schemeClr val="bg1">
                      <a:alpha val="54000"/>
                    </a:schemeClr>
                  </a:glow>
                </a:effectLst>
              </a:rPr>
              <a:t>الخطاة</a:t>
            </a:r>
            <a:endParaRPr lang="en-US" sz="2800" b="1" dirty="0">
              <a:effectLst>
                <a:glow rad="241300">
                  <a:schemeClr val="bg1">
                    <a:alpha val="54000"/>
                  </a:schemeClr>
                </a:glow>
              </a:effectLst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07EFB38-E71E-45D3-A760-29EC699C1BAE}"/>
              </a:ext>
            </a:extLst>
          </p:cNvPr>
          <p:cNvGrpSpPr/>
          <p:nvPr/>
        </p:nvGrpSpPr>
        <p:grpSpPr>
          <a:xfrm>
            <a:off x="217864" y="830508"/>
            <a:ext cx="4317378" cy="2866260"/>
            <a:chOff x="125101" y="822940"/>
            <a:chExt cx="4317378" cy="2866260"/>
          </a:xfrm>
        </p:grpSpPr>
        <p:pic>
          <p:nvPicPr>
            <p:cNvPr id="34" name="Picture 33" descr="A picture containing man, person, standing, sky&#10;&#10;Description generated with very high confidence">
              <a:extLst>
                <a:ext uri="{FF2B5EF4-FFF2-40B4-BE49-F238E27FC236}">
                  <a16:creationId xmlns:a16="http://schemas.microsoft.com/office/drawing/2014/main" id="{BAACD0B9-A3E5-4995-A191-97AF0B682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8" b="9184"/>
            <a:stretch/>
          </p:blipFill>
          <p:spPr>
            <a:xfrm>
              <a:off x="125101" y="822940"/>
              <a:ext cx="4317378" cy="286626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72B564-A04B-416B-AD4C-5F544872DC7C}"/>
                </a:ext>
              </a:extLst>
            </p:cNvPr>
            <p:cNvSpPr txBox="1"/>
            <p:nvPr/>
          </p:nvSpPr>
          <p:spPr>
            <a:xfrm>
              <a:off x="2744976" y="1420646"/>
              <a:ext cx="137402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effectLst>
                    <a:glow rad="241300">
                      <a:schemeClr val="bg1">
                        <a:alpha val="54000"/>
                      </a:schemeClr>
                    </a:glow>
                  </a:effectLst>
                </a:rPr>
                <a:t>مرقس</a:t>
              </a:r>
            </a:p>
            <a:p>
              <a:pPr algn="ctr"/>
              <a:r>
                <a:rPr lang="ar-SA" sz="2400" b="1" dirty="0">
                  <a:effectLst>
                    <a:glow rad="241300">
                      <a:schemeClr val="bg1">
                        <a:alpha val="54000"/>
                      </a:schemeClr>
                    </a:glow>
                  </a:effectLst>
                </a:rPr>
                <a:t> 16: 15</a:t>
              </a:r>
              <a:endParaRPr lang="en-US" sz="2400" b="1" dirty="0">
                <a:effectLst>
                  <a:glow rad="241300">
                    <a:schemeClr val="bg1">
                      <a:alpha val="54000"/>
                    </a:schemeClr>
                  </a:glow>
                </a:effectLst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FDF281-51CF-443A-B06F-033A334D8D21}"/>
              </a:ext>
            </a:extLst>
          </p:cNvPr>
          <p:cNvGrpSpPr/>
          <p:nvPr/>
        </p:nvGrpSpPr>
        <p:grpSpPr>
          <a:xfrm>
            <a:off x="4658836" y="833760"/>
            <a:ext cx="4317378" cy="2866260"/>
            <a:chOff x="4598851" y="813726"/>
            <a:chExt cx="4317378" cy="2866260"/>
          </a:xfrm>
        </p:grpSpPr>
        <p:pic>
          <p:nvPicPr>
            <p:cNvPr id="36" name="Picture 35" descr="A picture containing man, person, standing, sky&#10;&#10;Description generated with very high confidence">
              <a:extLst>
                <a:ext uri="{FF2B5EF4-FFF2-40B4-BE49-F238E27FC236}">
                  <a16:creationId xmlns:a16="http://schemas.microsoft.com/office/drawing/2014/main" id="{74DDD969-6E82-4A1E-8996-F9266B800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8" b="9184"/>
            <a:stretch/>
          </p:blipFill>
          <p:spPr>
            <a:xfrm>
              <a:off x="4598851" y="813726"/>
              <a:ext cx="4317378" cy="286626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C315A6-8E19-4FD1-B17C-2172B0012281}"/>
                </a:ext>
              </a:extLst>
            </p:cNvPr>
            <p:cNvSpPr txBox="1"/>
            <p:nvPr/>
          </p:nvSpPr>
          <p:spPr>
            <a:xfrm>
              <a:off x="7195786" y="1420646"/>
              <a:ext cx="137402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effectLst>
                    <a:glow rad="241300">
                      <a:schemeClr val="bg1">
                        <a:alpha val="54000"/>
                      </a:schemeClr>
                    </a:glow>
                  </a:effectLst>
                </a:rPr>
                <a:t>متى</a:t>
              </a:r>
              <a:r>
                <a:rPr lang="ar-SA" sz="2400" b="1" dirty="0">
                  <a:effectLst>
                    <a:glow rad="241300">
                      <a:schemeClr val="bg1">
                        <a:alpha val="54000"/>
                      </a:schemeClr>
                    </a:glow>
                  </a:effectLst>
                </a:rPr>
                <a:t> </a:t>
              </a:r>
            </a:p>
            <a:p>
              <a:pPr algn="ctr"/>
              <a:r>
                <a:rPr lang="en-US" sz="2400" b="1" dirty="0">
                  <a:effectLst>
                    <a:glow rad="241300">
                      <a:schemeClr val="bg1">
                        <a:alpha val="54000"/>
                      </a:schemeClr>
                    </a:glow>
                  </a:effectLst>
                </a:rPr>
                <a:t> </a:t>
              </a:r>
              <a:r>
                <a:rPr lang="ar-SA" sz="2400" b="1" dirty="0">
                  <a:effectLst>
                    <a:glow rad="241300">
                      <a:schemeClr val="bg1">
                        <a:alpha val="54000"/>
                      </a:schemeClr>
                    </a:glow>
                  </a:effectLst>
                </a:rPr>
                <a:t>4: 19 </a:t>
              </a:r>
              <a:endParaRPr lang="en-US" sz="2400" b="1" dirty="0">
                <a:effectLst>
                  <a:glow rad="241300">
                    <a:schemeClr val="bg1">
                      <a:alpha val="54000"/>
                    </a:schemeClr>
                  </a:glow>
                </a:effectLst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E582E8D-3B20-4000-9E41-4560D8F66BAE}"/>
              </a:ext>
            </a:extLst>
          </p:cNvPr>
          <p:cNvGrpSpPr/>
          <p:nvPr/>
        </p:nvGrpSpPr>
        <p:grpSpPr>
          <a:xfrm>
            <a:off x="215918" y="3842518"/>
            <a:ext cx="4317378" cy="2866260"/>
            <a:chOff x="113956" y="3842605"/>
            <a:chExt cx="4317378" cy="2866260"/>
          </a:xfrm>
        </p:grpSpPr>
        <p:pic>
          <p:nvPicPr>
            <p:cNvPr id="35" name="Picture 34" descr="A picture containing man, person, standing, sky&#10;&#10;Description generated with very high confidence">
              <a:extLst>
                <a:ext uri="{FF2B5EF4-FFF2-40B4-BE49-F238E27FC236}">
                  <a16:creationId xmlns:a16="http://schemas.microsoft.com/office/drawing/2014/main" id="{BA609900-55AE-4A4C-92DB-6E2A86C024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8" b="9184"/>
            <a:stretch/>
          </p:blipFill>
          <p:spPr>
            <a:xfrm>
              <a:off x="113956" y="3842605"/>
              <a:ext cx="4317378" cy="286626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A05B67B-66AC-467A-8EA5-1F69D1E8E480}"/>
                </a:ext>
              </a:extLst>
            </p:cNvPr>
            <p:cNvSpPr txBox="1"/>
            <p:nvPr/>
          </p:nvSpPr>
          <p:spPr>
            <a:xfrm>
              <a:off x="2440925" y="4459966"/>
              <a:ext cx="186467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400" b="1" dirty="0">
                  <a:effectLst>
                    <a:glow rad="241300">
                      <a:schemeClr val="bg1">
                        <a:alpha val="54000"/>
                      </a:schemeClr>
                    </a:glow>
                  </a:effectLst>
                </a:rPr>
                <a:t>2 </a:t>
              </a:r>
              <a:r>
                <a:rPr lang="ar-SA" sz="2800" b="1" dirty="0" err="1">
                  <a:effectLst>
                    <a:glow rad="241300">
                      <a:schemeClr val="bg1">
                        <a:alpha val="54000"/>
                      </a:schemeClr>
                    </a:glow>
                  </a:effectLst>
                </a:rPr>
                <a:t>كورنثوس</a:t>
              </a:r>
              <a:br>
                <a:rPr lang="ar-SA" sz="2400" b="1" dirty="0">
                  <a:effectLst>
                    <a:glow rad="241300">
                      <a:schemeClr val="bg1">
                        <a:alpha val="54000"/>
                      </a:schemeClr>
                    </a:glow>
                  </a:effectLst>
                </a:rPr>
              </a:br>
              <a:r>
                <a:rPr lang="ar-SA" sz="2400" b="1" dirty="0">
                  <a:effectLst>
                    <a:glow rad="241300">
                      <a:schemeClr val="bg1">
                        <a:alpha val="54000"/>
                      </a:schemeClr>
                    </a:glow>
                  </a:effectLst>
                </a:rPr>
                <a:t>5: 18-20</a:t>
              </a:r>
              <a:endParaRPr lang="en-US" sz="2400" b="1" dirty="0">
                <a:effectLst>
                  <a:glow rad="241300">
                    <a:schemeClr val="bg1">
                      <a:alpha val="54000"/>
                    </a:schemeClr>
                  </a:glow>
                </a:effectLst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C026F50-75EF-4847-9648-B9EE2E67DC9F}"/>
              </a:ext>
            </a:extLst>
          </p:cNvPr>
          <p:cNvGrpSpPr/>
          <p:nvPr/>
        </p:nvGrpSpPr>
        <p:grpSpPr>
          <a:xfrm>
            <a:off x="4643511" y="3838995"/>
            <a:ext cx="4317378" cy="2866260"/>
            <a:chOff x="4578957" y="3837060"/>
            <a:chExt cx="4317378" cy="2866260"/>
          </a:xfrm>
        </p:grpSpPr>
        <p:pic>
          <p:nvPicPr>
            <p:cNvPr id="37" name="Picture 36" descr="A picture containing man, person, standing, sky&#10;&#10;Description generated with very high confidence">
              <a:extLst>
                <a:ext uri="{FF2B5EF4-FFF2-40B4-BE49-F238E27FC236}">
                  <a16:creationId xmlns:a16="http://schemas.microsoft.com/office/drawing/2014/main" id="{E1FC165E-5AA2-44C5-838B-01D61740D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8" b="9184"/>
            <a:stretch/>
          </p:blipFill>
          <p:spPr>
            <a:xfrm>
              <a:off x="4578957" y="3837060"/>
              <a:ext cx="4317378" cy="286626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10F9DAF-8FAC-4D68-9436-2A63D7D9DC09}"/>
                </a:ext>
              </a:extLst>
            </p:cNvPr>
            <p:cNvSpPr txBox="1"/>
            <p:nvPr/>
          </p:nvSpPr>
          <p:spPr>
            <a:xfrm>
              <a:off x="6885830" y="4458809"/>
              <a:ext cx="167040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effectLst>
                    <a:glow rad="241300">
                      <a:schemeClr val="bg1">
                        <a:alpha val="54000"/>
                      </a:schemeClr>
                    </a:glow>
                  </a:effectLst>
                </a:rPr>
                <a:t>حزقيال</a:t>
              </a:r>
            </a:p>
            <a:p>
              <a:pPr algn="ctr"/>
              <a:r>
                <a:rPr lang="ar-SA" sz="2400" b="1" dirty="0">
                  <a:effectLst>
                    <a:glow rad="241300">
                      <a:schemeClr val="bg1">
                        <a:alpha val="54000"/>
                      </a:schemeClr>
                    </a:glow>
                  </a:effectLst>
                </a:rPr>
                <a:t> 3: 18-19</a:t>
              </a:r>
              <a:endParaRPr lang="en-US" sz="2400" b="1" dirty="0">
                <a:effectLst>
                  <a:glow rad="241300">
                    <a:schemeClr val="bg1">
                      <a:alpha val="54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1700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microphone&#10;&#10;Description generated with high confidence">
            <a:extLst>
              <a:ext uri="{FF2B5EF4-FFF2-40B4-BE49-F238E27FC236}">
                <a16:creationId xmlns:a16="http://schemas.microsoft.com/office/drawing/2014/main" id="{E82860A7-D1B7-4200-9E18-F050D9F33B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/>
          <a:stretch/>
        </p:blipFill>
        <p:spPr>
          <a:xfrm>
            <a:off x="191879" y="157368"/>
            <a:ext cx="8760242" cy="64699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6D178956-53C6-4465-B880-245434F67B8A}"/>
              </a:ext>
            </a:extLst>
          </p:cNvPr>
          <p:cNvSpPr txBox="1"/>
          <p:nvPr/>
        </p:nvSpPr>
        <p:spPr>
          <a:xfrm>
            <a:off x="-8389" y="157368"/>
            <a:ext cx="857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ar-SA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‌	</a:t>
            </a:r>
            <a:r>
              <a:rPr lang="ar-JO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إدراك </a:t>
            </a:r>
            <a:r>
              <a:rPr lang="ar-SA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ضرورة أن يسمع ويقبل الضالين </a:t>
            </a:r>
            <a:r>
              <a:rPr lang="ar-JO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الإنجيل</a:t>
            </a:r>
            <a:endParaRPr kumimoji="0" lang="en-US" sz="3200" b="1" i="0" u="none" strike="noStrike" kern="1200" normalizeH="0" baseline="0" noProof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EF7CE5-1DF6-4AC2-B486-1B6A9258D467}"/>
              </a:ext>
            </a:extLst>
          </p:cNvPr>
          <p:cNvGrpSpPr/>
          <p:nvPr/>
        </p:nvGrpSpPr>
        <p:grpSpPr>
          <a:xfrm>
            <a:off x="6593359" y="2819248"/>
            <a:ext cx="2125458" cy="1576360"/>
            <a:chOff x="7227109" y="2819248"/>
            <a:chExt cx="2890220" cy="15763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D21CF2-7E5F-4192-BE89-918B1D2D96DA}"/>
                </a:ext>
              </a:extLst>
            </p:cNvPr>
            <p:cNvSpPr txBox="1"/>
            <p:nvPr/>
          </p:nvSpPr>
          <p:spPr>
            <a:xfrm>
              <a:off x="7227109" y="2819248"/>
              <a:ext cx="28652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</a:t>
              </a:r>
              <a:r>
                <a:rPr lang="ar-SA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يوحنا </a:t>
              </a:r>
              <a:r>
                <a:rPr lang="ar-SA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3: 18</a:t>
              </a:r>
              <a:endPara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FEC4F9-43AA-49A6-9883-5B87AE3BC384}"/>
                </a:ext>
              </a:extLst>
            </p:cNvPr>
            <p:cNvSpPr txBox="1"/>
            <p:nvPr/>
          </p:nvSpPr>
          <p:spPr>
            <a:xfrm>
              <a:off x="7252039" y="3349169"/>
              <a:ext cx="28652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</a:t>
              </a:r>
              <a:r>
                <a:rPr lang="ar-SA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يوحنا</a:t>
              </a:r>
              <a:r>
                <a:rPr lang="ar-SA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 3: 36</a:t>
              </a:r>
              <a:endPara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27E15F-90C1-493A-9FD7-2E98BF97A76E}"/>
                </a:ext>
              </a:extLst>
            </p:cNvPr>
            <p:cNvSpPr txBox="1"/>
            <p:nvPr/>
          </p:nvSpPr>
          <p:spPr>
            <a:xfrm>
              <a:off x="7252037" y="3872388"/>
              <a:ext cx="28652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  <a:sym typeface="Wingdings" panose="05000000000000000000" pitchFamily="2" charset="2"/>
                </a:rPr>
                <a:t></a:t>
              </a:r>
              <a:r>
                <a:rPr lang="ar-SA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رومية</a:t>
              </a:r>
              <a:r>
                <a:rPr lang="ar-SA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 6: 23</a:t>
              </a:r>
              <a:endPara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7A8B335-BEF2-4005-8FB3-20E550EBD192}"/>
              </a:ext>
            </a:extLst>
          </p:cNvPr>
          <p:cNvSpPr txBox="1"/>
          <p:nvPr/>
        </p:nvSpPr>
        <p:spPr>
          <a:xfrm>
            <a:off x="4667030" y="2853375"/>
            <a:ext cx="2425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stral" panose="03090702030407020403" pitchFamily="66" charset="0"/>
                <a:sym typeface="Wingdings 3" panose="05040102010807070707" pitchFamily="18" charset="2"/>
              </a:rPr>
              <a:t>←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 </a:t>
            </a:r>
            <a:r>
              <a:rPr lang="ar-S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ar-S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دينونة</a:t>
            </a:r>
            <a:endParaRPr 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CBC405-959B-4D96-A74D-F54119368007}"/>
              </a:ext>
            </a:extLst>
          </p:cNvPr>
          <p:cNvSpPr txBox="1"/>
          <p:nvPr/>
        </p:nvSpPr>
        <p:spPr>
          <a:xfrm>
            <a:off x="4675419" y="3383297"/>
            <a:ext cx="2425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stral" panose="03090702030407020403" pitchFamily="66" charset="0"/>
                <a:sym typeface="Wingdings 3" panose="05040102010807070707" pitchFamily="18" charset="2"/>
              </a:rPr>
              <a:t>←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 </a:t>
            </a:r>
            <a:r>
              <a:rPr lang="ar-S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ar-S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غضب</a:t>
            </a:r>
            <a:r>
              <a:rPr lang="ar-JO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الله</a:t>
            </a:r>
            <a:endParaRPr 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E6908B-4FAB-4E7E-94A7-EEE73B41EE7E}"/>
              </a:ext>
            </a:extLst>
          </p:cNvPr>
          <p:cNvSpPr txBox="1"/>
          <p:nvPr/>
        </p:nvSpPr>
        <p:spPr>
          <a:xfrm>
            <a:off x="4689446" y="3904878"/>
            <a:ext cx="2393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stral" panose="03090702030407020403" pitchFamily="66" charset="0"/>
                <a:sym typeface="Wingdings 3" panose="05040102010807070707" pitchFamily="18" charset="2"/>
              </a:rPr>
              <a:t>←</a:t>
            </a:r>
            <a:r>
              <a:rPr lang="ar-S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ar-S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موت</a:t>
            </a:r>
            <a:r>
              <a:rPr lang="ar-JO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روحي</a:t>
            </a:r>
            <a:r>
              <a:rPr lang="ar-S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endParaRPr 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D07790C4-45EA-4BD6-BEC5-8E918088C1D0}"/>
              </a:ext>
            </a:extLst>
          </p:cNvPr>
          <p:cNvSpPr txBox="1"/>
          <p:nvPr/>
        </p:nvSpPr>
        <p:spPr>
          <a:xfrm>
            <a:off x="4418000" y="2053044"/>
            <a:ext cx="4300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defRPr/>
            </a:pPr>
            <a:r>
              <a:rPr kumimoji="0" lang="ar-JO" sz="2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سيواجهون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 </a:t>
            </a:r>
            <a:r>
              <a:rPr kumimoji="0" lang="ar-JO" sz="2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.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 </a:t>
            </a:r>
            <a:r>
              <a:rPr kumimoji="0" lang="ar-JO" sz="2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.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 3" panose="05040102010807070707" pitchFamily="18" charset="2"/>
              </a:rPr>
              <a:t> </a:t>
            </a:r>
            <a:r>
              <a:rPr kumimoji="0" lang="ar-JO" sz="2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. </a:t>
            </a:r>
            <a:endParaRPr kumimoji="0" lang="en-US" sz="2800" b="1" i="0" u="none" strike="noStrike" kern="1200" normalizeH="0" baseline="0" noProof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07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riding skis down a snow covered slope&#10;&#10;Description generated with high confidence">
            <a:extLst>
              <a:ext uri="{FF2B5EF4-FFF2-40B4-BE49-F238E27FC236}">
                <a16:creationId xmlns:a16="http://schemas.microsoft.com/office/drawing/2014/main" id="{A7DDDE41-13CE-4DA8-A94B-6D11ACF18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848" y="2840338"/>
            <a:ext cx="8501743" cy="40356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2B8539-A864-45C0-A8D1-C9ACD793DA29}"/>
              </a:ext>
            </a:extLst>
          </p:cNvPr>
          <p:cNvSpPr/>
          <p:nvPr/>
        </p:nvSpPr>
        <p:spPr>
          <a:xfrm>
            <a:off x="4368877" y="1324581"/>
            <a:ext cx="4540231" cy="32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ACEB52FB-ABE2-4870-A153-CD933B905C1B}"/>
              </a:ext>
            </a:extLst>
          </p:cNvPr>
          <p:cNvSpPr txBox="1"/>
          <p:nvPr/>
        </p:nvSpPr>
        <p:spPr>
          <a:xfrm>
            <a:off x="883882" y="157370"/>
            <a:ext cx="7376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ar-JO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ما هو "عملك" </a:t>
            </a:r>
            <a:r>
              <a:rPr lang="ar-SA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في الشهادة</a:t>
            </a:r>
            <a:r>
              <a:rPr lang="ar-JO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؟</a:t>
            </a:r>
            <a:r>
              <a:rPr lang="ar-SA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kumimoji="0" lang="en-US" sz="3200" b="1" i="0" u="none" strike="noStrike" kern="1200" normalizeH="0" baseline="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00CC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B49D2-9F6A-4FD8-BEC2-92990C31838B}"/>
              </a:ext>
            </a:extLst>
          </p:cNvPr>
          <p:cNvSpPr txBox="1"/>
          <p:nvPr/>
        </p:nvSpPr>
        <p:spPr>
          <a:xfrm>
            <a:off x="91402" y="740996"/>
            <a:ext cx="896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effectLst>
                  <a:glow rad="228600">
                    <a:schemeClr val="bg1">
                      <a:alpha val="89000"/>
                    </a:schemeClr>
                  </a:glow>
                </a:effectLst>
                <a:latin typeface="Comic Sans MS" panose="030F0702030302020204" pitchFamily="66" charset="0"/>
              </a:rPr>
              <a:t>"عمل" الإنسان في التبشير هو</a:t>
            </a:r>
            <a:r>
              <a:rPr lang="ar-JO" sz="2800" b="1" dirty="0">
                <a:effectLst>
                  <a:glow rad="228600">
                    <a:schemeClr val="bg1">
                      <a:alpha val="89000"/>
                    </a:schemeClr>
                  </a:glow>
                </a:effectLst>
                <a:latin typeface="Comic Sans MS" panose="030F0702030302020204" pitchFamily="66" charset="0"/>
              </a:rPr>
              <a:t> فقط</a:t>
            </a:r>
            <a:r>
              <a:rPr lang="ar-SA" sz="2800" b="1" dirty="0">
                <a:effectLst>
                  <a:glow rad="228600">
                    <a:schemeClr val="bg1">
                      <a:alpha val="89000"/>
                    </a:schemeClr>
                  </a:glow>
                </a:effectLst>
                <a:latin typeface="Comic Sans MS" panose="030F0702030302020204" pitchFamily="66" charset="0"/>
              </a:rPr>
              <a:t> الصلاة للفرص ومشاركته رسالة الإنجيل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8A145A-86ED-4C78-A62F-21D96463CF8B}"/>
              </a:ext>
            </a:extLst>
          </p:cNvPr>
          <p:cNvSpPr txBox="1"/>
          <p:nvPr/>
        </p:nvSpPr>
        <p:spPr>
          <a:xfrm>
            <a:off x="5127047" y="1324581"/>
            <a:ext cx="351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rgbClr val="0000CC"/>
                </a:solidFill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JO" sz="2800" b="1" dirty="0">
                <a:effectLst/>
                <a:latin typeface="Comic Sans MS" panose="030F0702030302020204" pitchFamily="66" charset="0"/>
              </a:rPr>
              <a:t>رومية </a:t>
            </a:r>
            <a:r>
              <a:rPr lang="ar-JO" sz="2400" b="1" dirty="0">
                <a:effectLst/>
                <a:latin typeface="Comic Sans MS" panose="030F0702030302020204" pitchFamily="66" charset="0"/>
              </a:rPr>
              <a:t>1: 16</a:t>
            </a:r>
            <a:endParaRPr lang="en-US" sz="2400" b="1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406DD-EB22-4B8B-864E-E1F10409E109}"/>
              </a:ext>
            </a:extLst>
          </p:cNvPr>
          <p:cNvSpPr txBox="1"/>
          <p:nvPr/>
        </p:nvSpPr>
        <p:spPr>
          <a:xfrm>
            <a:off x="5010481" y="2369872"/>
            <a:ext cx="3642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rgbClr val="0000CC"/>
                </a:solidFill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JO" sz="2800" b="1" dirty="0">
                <a:effectLst/>
                <a:latin typeface="Comic Sans MS" panose="030F0702030302020204" pitchFamily="66" charset="0"/>
              </a:rPr>
              <a:t>رومية </a:t>
            </a:r>
            <a:r>
              <a:rPr lang="ar-JO" sz="2400" b="1" dirty="0">
                <a:effectLst/>
                <a:latin typeface="Comic Sans MS" panose="030F0702030302020204" pitchFamily="66" charset="0"/>
              </a:rPr>
              <a:t>10: 13-14</a:t>
            </a:r>
            <a:endParaRPr lang="en-US" sz="2400" b="1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237286-4288-4E4D-83BF-664E60468CA3}"/>
              </a:ext>
            </a:extLst>
          </p:cNvPr>
          <p:cNvSpPr txBox="1"/>
          <p:nvPr/>
        </p:nvSpPr>
        <p:spPr>
          <a:xfrm>
            <a:off x="4928665" y="3413066"/>
            <a:ext cx="3718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rgbClr val="0000CC"/>
                </a:solidFill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</a:t>
            </a:r>
            <a:r>
              <a:rPr lang="ar-JO" sz="2800" b="1" dirty="0" err="1">
                <a:effectLst/>
                <a:latin typeface="Comic Sans MS" panose="030F0702030302020204" pitchFamily="66" charset="0"/>
              </a:rPr>
              <a:t>كولوسي</a:t>
            </a:r>
            <a:r>
              <a:rPr lang="ar-JO" sz="2800" b="1" dirty="0">
                <a:effectLst/>
                <a:latin typeface="Comic Sans MS" panose="030F0702030302020204" pitchFamily="66" charset="0"/>
              </a:rPr>
              <a:t> </a:t>
            </a:r>
            <a:r>
              <a:rPr lang="ar-JO" sz="2400" b="1" dirty="0">
                <a:effectLst/>
                <a:latin typeface="Comic Sans MS" panose="030F0702030302020204" pitchFamily="66" charset="0"/>
              </a:rPr>
              <a:t>4: 3-4</a:t>
            </a:r>
            <a:endParaRPr lang="en-US" sz="2400" b="1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01DC0E-C440-465A-A369-B162332E5D56}"/>
              </a:ext>
            </a:extLst>
          </p:cNvPr>
          <p:cNvSpPr txBox="1"/>
          <p:nvPr/>
        </p:nvSpPr>
        <p:spPr>
          <a:xfrm>
            <a:off x="802048" y="1847801"/>
            <a:ext cx="7609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"الإنجيل هو قوة الله للخلاص" </a:t>
            </a:r>
            <a:endParaRPr lang="en-US" sz="2800" b="1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E7B92-D5A3-4A60-89D5-12FAEF3AFB6F}"/>
              </a:ext>
            </a:extLst>
          </p:cNvPr>
          <p:cNvSpPr txBox="1"/>
          <p:nvPr/>
        </p:nvSpPr>
        <p:spPr>
          <a:xfrm>
            <a:off x="661890" y="2879455"/>
            <a:ext cx="779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"كيف يسمعون بلا كارز؟"</a:t>
            </a:r>
            <a:endParaRPr lang="en-US" sz="2800" b="1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050C6-4D81-4378-AF24-4639B336FA64}"/>
              </a:ext>
            </a:extLst>
          </p:cNvPr>
          <p:cNvSpPr txBox="1"/>
          <p:nvPr/>
        </p:nvSpPr>
        <p:spPr>
          <a:xfrm>
            <a:off x="565593" y="3953328"/>
            <a:ext cx="7888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صلِّ لأجل "أبواب مفتوحة" للإنجيل </a:t>
            </a:r>
            <a:endParaRPr lang="en-US" sz="2800" b="1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84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ird flying in the sky&#10;&#10;Description generated with very high confidence">
            <a:extLst>
              <a:ext uri="{FF2B5EF4-FFF2-40B4-BE49-F238E27FC236}">
                <a16:creationId xmlns:a16="http://schemas.microsoft.com/office/drawing/2014/main" id="{AF513F16-3D20-47CD-B3B6-F9BE17897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6"/>
          <a:stretch/>
        </p:blipFill>
        <p:spPr>
          <a:xfrm flipH="1">
            <a:off x="192947" y="214268"/>
            <a:ext cx="8729759" cy="64623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ACEB52FB-ABE2-4870-A153-CD933B905C1B}"/>
              </a:ext>
            </a:extLst>
          </p:cNvPr>
          <p:cNvSpPr txBox="1"/>
          <p:nvPr/>
        </p:nvSpPr>
        <p:spPr>
          <a:xfrm>
            <a:off x="1037038" y="225942"/>
            <a:ext cx="7376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rtl="1">
              <a:defRPr/>
            </a:pPr>
            <a:r>
              <a:rPr lang="ar-JO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ما هو عمل الله </a:t>
            </a:r>
            <a:r>
              <a:rPr lang="ar-SA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في الشهادة</a:t>
            </a:r>
            <a:r>
              <a:rPr lang="ar-JO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؟</a:t>
            </a:r>
            <a:r>
              <a:rPr lang="ar-SA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kumimoji="0" lang="en-US" sz="3200" b="1" i="0" u="none" strike="noStrike" kern="1200" normalizeH="0" baseline="0" noProof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9686D5-E6AA-45B7-833D-9EF92B3B1DD1}"/>
              </a:ext>
            </a:extLst>
          </p:cNvPr>
          <p:cNvSpPr txBox="1"/>
          <p:nvPr/>
        </p:nvSpPr>
        <p:spPr>
          <a:xfrm>
            <a:off x="2754486" y="949535"/>
            <a:ext cx="59972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6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"يُمثل الخلاص عمل الله بأكمله من خلاله ينقذ الإنسان من الدمار الأبدي وملكية الخطية ويمنحه غنى نعمته، بما فيه الحياة الأبدية الآن والمجد الأبدي في السماء."</a:t>
            </a:r>
          </a:p>
          <a:p>
            <a:pPr algn="ctr"/>
            <a:r>
              <a:rPr lang="ar-SA" sz="26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- ل. س. </a:t>
            </a:r>
            <a:r>
              <a:rPr lang="ar-SA" sz="26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شافير</a:t>
            </a:r>
            <a:endParaRPr lang="en-US" sz="26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46779A-A9AC-45E4-A0A4-3F60B8CDD835}"/>
              </a:ext>
            </a:extLst>
          </p:cNvPr>
          <p:cNvSpPr txBox="1"/>
          <p:nvPr/>
        </p:nvSpPr>
        <p:spPr>
          <a:xfrm>
            <a:off x="3593356" y="2660024"/>
            <a:ext cx="47282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6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عمل الروح القدس هو أن </a:t>
            </a:r>
            <a:r>
              <a:rPr lang="ar-JO" sz="26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يبين</a:t>
            </a:r>
            <a:r>
              <a:rPr lang="ar-SA" sz="26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للشخص حاجته للخلاص</a:t>
            </a:r>
            <a:endParaRPr lang="en-US" sz="26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DC8FA5-318B-46F9-BD8B-7D16186DE7EB}"/>
              </a:ext>
            </a:extLst>
          </p:cNvPr>
          <p:cNvSpPr txBox="1"/>
          <p:nvPr/>
        </p:nvSpPr>
        <p:spPr>
          <a:xfrm>
            <a:off x="2988217" y="3445449"/>
            <a:ext cx="569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يوحنا </a:t>
            </a:r>
            <a:r>
              <a:rPr lang="ar-SA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16: 7-11</a:t>
            </a:r>
            <a:endParaRPr lang="en-US" sz="24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FF7837-F4FE-4EBE-A888-B3FCBC19451D}"/>
              </a:ext>
            </a:extLst>
          </p:cNvPr>
          <p:cNvSpPr txBox="1"/>
          <p:nvPr/>
        </p:nvSpPr>
        <p:spPr>
          <a:xfrm>
            <a:off x="3943720" y="3968669"/>
            <a:ext cx="437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التبكيت على الخطية </a:t>
            </a:r>
            <a:endParaRPr lang="en-US" sz="28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7B34BB-4A75-47FA-9DEF-333B11D4E71E}"/>
              </a:ext>
            </a:extLst>
          </p:cNvPr>
          <p:cNvSpPr txBox="1"/>
          <p:nvPr/>
        </p:nvSpPr>
        <p:spPr>
          <a:xfrm>
            <a:off x="3928222" y="4477319"/>
            <a:ext cx="437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الاقتناع بحق الانجيل</a:t>
            </a:r>
            <a:endParaRPr lang="en-US" sz="28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03B2FB-C8D4-4FA3-A60E-6A874C0E9146}"/>
              </a:ext>
            </a:extLst>
          </p:cNvPr>
          <p:cNvSpPr txBox="1"/>
          <p:nvPr/>
        </p:nvSpPr>
        <p:spPr>
          <a:xfrm>
            <a:off x="3928222" y="4997778"/>
            <a:ext cx="439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الاقتناع بالدينونة المستقبلية</a:t>
            </a:r>
            <a:endParaRPr lang="en-US" sz="28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4115CA-2D6D-4FDA-8882-A397D308842B}"/>
              </a:ext>
            </a:extLst>
          </p:cNvPr>
          <p:cNvSpPr txBox="1"/>
          <p:nvPr/>
        </p:nvSpPr>
        <p:spPr>
          <a:xfrm>
            <a:off x="4479340" y="5519610"/>
            <a:ext cx="3419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أعمال </a:t>
            </a:r>
            <a:r>
              <a:rPr lang="ar-SA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16: 14</a:t>
            </a:r>
            <a:endParaRPr lang="en-US" sz="24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4A4DA3-9BD0-4525-886E-D37283BE0626}"/>
              </a:ext>
            </a:extLst>
          </p:cNvPr>
          <p:cNvSpPr txBox="1"/>
          <p:nvPr/>
        </p:nvSpPr>
        <p:spPr>
          <a:xfrm>
            <a:off x="4427085" y="6046124"/>
            <a:ext cx="3524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1</a:t>
            </a: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ar-SA" sz="28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كورنثوس</a:t>
            </a: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ar-SA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3: 6</a:t>
            </a:r>
            <a:endParaRPr lang="en-US" sz="24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742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Two people standing in front of a computer&#10;&#10;Description generated with high confidence">
            <a:extLst>
              <a:ext uri="{FF2B5EF4-FFF2-40B4-BE49-F238E27FC236}">
                <a16:creationId xmlns:a16="http://schemas.microsoft.com/office/drawing/2014/main" id="{324B92EA-4D62-4566-AADA-2523332BE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78" y="4365538"/>
            <a:ext cx="2528253" cy="16864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5" name="Picture 24" descr="A picture containing indoor, wall, person, table&#10;&#10;Description generated with very high confidence">
            <a:extLst>
              <a:ext uri="{FF2B5EF4-FFF2-40B4-BE49-F238E27FC236}">
                <a16:creationId xmlns:a16="http://schemas.microsoft.com/office/drawing/2014/main" id="{E42FA9A2-064B-4648-A2D6-91CF47564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83" y="4365538"/>
            <a:ext cx="2528254" cy="16864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418EE0F9-07DA-4C78-A5C5-B5AF1E9664F0}"/>
              </a:ext>
            </a:extLst>
          </p:cNvPr>
          <p:cNvSpPr txBox="1"/>
          <p:nvPr/>
        </p:nvSpPr>
        <p:spPr>
          <a:xfrm>
            <a:off x="724490" y="129902"/>
            <a:ext cx="801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3C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الشهادة من خلال حياتك</a:t>
            </a:r>
            <a:endParaRPr kumimoji="0" lang="en-US" sz="32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3483CA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492CD-71BA-4DE2-BE1E-9AE6DA6C0986}"/>
              </a:ext>
            </a:extLst>
          </p:cNvPr>
          <p:cNvSpPr txBox="1"/>
          <p:nvPr/>
        </p:nvSpPr>
        <p:spPr>
          <a:xfrm>
            <a:off x="5409164" y="1038528"/>
            <a:ext cx="33975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effectLst/>
                <a:latin typeface="Comic Sans MS" panose="030F0702030302020204" pitchFamily="66" charset="0"/>
              </a:rPr>
              <a:t>متى </a:t>
            </a:r>
            <a:r>
              <a:rPr lang="ar-SA" sz="2400" b="1" dirty="0">
                <a:effectLst/>
                <a:latin typeface="Comic Sans MS" panose="030F0702030302020204" pitchFamily="66" charset="0"/>
              </a:rPr>
              <a:t>5: 16 </a:t>
            </a:r>
            <a:endParaRPr lang="en-US" sz="2400" b="1" dirty="0">
              <a:effectLst/>
              <a:latin typeface="Comic Sans MS" panose="030F0702030302020204" pitchFamily="66" charset="0"/>
            </a:endParaRPr>
          </a:p>
          <a:p>
            <a:pPr algn="ctr" rtl="1"/>
            <a:r>
              <a:rPr lang="ar-SA" sz="2800" b="1" dirty="0">
                <a:effectLst/>
                <a:latin typeface="Comic Sans MS" panose="030F0702030302020204" pitchFamily="66" charset="0"/>
              </a:rPr>
              <a:t>"</a:t>
            </a:r>
            <a:r>
              <a:rPr lang="ar-SA" sz="2800" b="1" dirty="0" err="1">
                <a:effectLst/>
                <a:latin typeface="Comic Sans MS" panose="030F0702030302020204" pitchFamily="66" charset="0"/>
              </a:rPr>
              <a:t>فَلْيُضِــئْ</a:t>
            </a:r>
            <a:r>
              <a:rPr lang="ar-SA" sz="2800" b="1" dirty="0">
                <a:effectLst/>
                <a:latin typeface="Comic Sans MS" panose="030F0702030302020204" pitchFamily="66" charset="0"/>
              </a:rPr>
              <a:t> نُورُكُمْ هكَذَا قُدَّامَ النَّاسِ، لِكَيْ يَرَوْا أَعْمَالَكُمُ الْحَسَنَةَ، وَيُمَجِّدُوا أَبَاكُمُ الَّذِي فِي السَّمَاوَاتِ."</a:t>
            </a:r>
            <a:endParaRPr lang="en-US" sz="2800" b="1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E43A94-3928-4F7B-ABB5-6E8A29185867}"/>
              </a:ext>
            </a:extLst>
          </p:cNvPr>
          <p:cNvSpPr/>
          <p:nvPr/>
        </p:nvSpPr>
        <p:spPr>
          <a:xfrm>
            <a:off x="5786238" y="3311094"/>
            <a:ext cx="2792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>
                <a:solidFill>
                  <a:srgbClr val="225686"/>
                </a:solidFill>
                <a:effectLst/>
                <a:latin typeface="Comic Sans MS" panose="030F0702030302020204" pitchFamily="66" charset="0"/>
              </a:rPr>
              <a:t>"أسلوب حياة تبشري"</a:t>
            </a:r>
            <a:endParaRPr lang="en-US" sz="2800" dirty="0">
              <a:solidFill>
                <a:srgbClr val="225686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5F88FF-7AC9-43E8-984F-C5D532D6CFC4}"/>
              </a:ext>
            </a:extLst>
          </p:cNvPr>
          <p:cNvSpPr txBox="1"/>
          <p:nvPr/>
        </p:nvSpPr>
        <p:spPr>
          <a:xfrm>
            <a:off x="1192755" y="6232098"/>
            <a:ext cx="7080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effectLst/>
                <a:latin typeface="Comic Sans MS" panose="030F0702030302020204" pitchFamily="66" charset="0"/>
              </a:rPr>
              <a:t>حياتك إما أن تعزز الشهادة الشفوية أو </a:t>
            </a:r>
            <a:r>
              <a:rPr lang="ar-JO" sz="2800" b="1" dirty="0">
                <a:effectLst/>
                <a:latin typeface="Comic Sans MS" panose="030F0702030302020204" pitchFamily="66" charset="0"/>
              </a:rPr>
              <a:t>تضعفها</a:t>
            </a:r>
            <a:endParaRPr lang="en-US" sz="2800" b="1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25CBF37-8F0D-40B0-B3BE-1E409F921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89" b="64000" l="4000" r="46889">
                        <a14:foregroundMark x1="44667" y1="21111" x2="39111" y2="26222"/>
                        <a14:foregroundMark x1="12444" y1="42889" x2="14444" y2="44667"/>
                        <a14:foregroundMark x1="22000" y1="64000" x2="21556" y2="60889"/>
                        <a14:foregroundMark x1="13778" y1="41111" x2="14889" y2="43778"/>
                        <a14:foregroundMark x1="4000" y1="46222" x2="4000" y2="4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4" r="47469" b="32295"/>
          <a:stretch/>
        </p:blipFill>
        <p:spPr>
          <a:xfrm>
            <a:off x="2708934" y="4365537"/>
            <a:ext cx="1230460" cy="13707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6E644B-4A5D-4821-8410-905FA24EE4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44" b="66000" l="48222" r="96000">
                        <a14:foregroundMark x1="96000" y1="33333" x2="91778" y2="31556"/>
                        <a14:foregroundMark x1="48444" y1="56889" x2="52000" y2="58667"/>
                        <a14:foregroundMark x1="66000" y1="20444" x2="64889" y2="22222"/>
                        <a14:foregroundMark x1="64444" y1="25111" x2="65111" y2="30000"/>
                        <a14:foregroundMark x1="93556" y1="30000" x2="82667" y2="32222"/>
                        <a14:foregroundMark x1="87111" y1="56889" x2="92000" y2="55556"/>
                        <a14:foregroundMark x1="87111" y1="28222" x2="88444" y2="32667"/>
                        <a14:foregroundMark x1="64222" y1="24667" x2="66222" y2="32667"/>
                        <a14:foregroundMark x1="91778" y1="58444" x2="79111" y2="4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58" t="17026" b="27999"/>
          <a:stretch/>
        </p:blipFill>
        <p:spPr>
          <a:xfrm>
            <a:off x="5621359" y="4525610"/>
            <a:ext cx="1268195" cy="128770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B3D756A-91D9-4E7B-ADC8-CD84D28C2194}"/>
              </a:ext>
            </a:extLst>
          </p:cNvPr>
          <p:cNvGrpSpPr/>
          <p:nvPr/>
        </p:nvGrpSpPr>
        <p:grpSpPr>
          <a:xfrm>
            <a:off x="348754" y="981763"/>
            <a:ext cx="4526316" cy="3108071"/>
            <a:chOff x="422690" y="1148411"/>
            <a:chExt cx="4526316" cy="3108071"/>
          </a:xfrm>
        </p:grpSpPr>
        <p:pic>
          <p:nvPicPr>
            <p:cNvPr id="10" name="Picture 9" descr="A picture containing toiletry, cosmetic&#10;&#10;Description generated with very high confidence">
              <a:extLst>
                <a:ext uri="{FF2B5EF4-FFF2-40B4-BE49-F238E27FC236}">
                  <a16:creationId xmlns:a16="http://schemas.microsoft.com/office/drawing/2014/main" id="{62961D6D-0515-4FD7-AA16-F5A433A4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90" y="1148411"/>
              <a:ext cx="4526316" cy="31080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422BF0A-877D-4C50-BEA8-5C500EBDAE3C}"/>
                </a:ext>
              </a:extLst>
            </p:cNvPr>
            <p:cNvSpPr/>
            <p:nvPr/>
          </p:nvSpPr>
          <p:spPr>
            <a:xfrm>
              <a:off x="2685848" y="2312845"/>
              <a:ext cx="216033" cy="19761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1161B0-15CA-4DE6-B3C7-BA8E01D654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8624" t="6983" r="27889" b="28013"/>
            <a:stretch/>
          </p:blipFill>
          <p:spPr>
            <a:xfrm flipH="1">
              <a:off x="1610695" y="1707593"/>
              <a:ext cx="2366338" cy="1989706"/>
            </a:xfrm>
            <a:prstGeom prst="ellipse">
              <a:avLst/>
            </a:prstGeom>
            <a:ln>
              <a:noFill/>
            </a:ln>
            <a:effectLst>
              <a:softEdge rad="635000"/>
            </a:effectLst>
          </p:spPr>
        </p:pic>
      </p:grpSp>
    </p:spTree>
    <p:extLst>
      <p:ext uri="{BB962C8B-B14F-4D97-AF65-F5344CB8AC3E}">
        <p14:creationId xmlns:p14="http://schemas.microsoft.com/office/powerpoint/2010/main" val="2097648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ree, outdoor, person, grass&#10;&#10;Description generated with very high confidence">
            <a:extLst>
              <a:ext uri="{FF2B5EF4-FFF2-40B4-BE49-F238E27FC236}">
                <a16:creationId xmlns:a16="http://schemas.microsoft.com/office/drawing/2014/main" id="{161F5D7D-1661-4FEB-8518-ABC7612742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4"/>
          <a:stretch/>
        </p:blipFill>
        <p:spPr>
          <a:xfrm>
            <a:off x="183919" y="144499"/>
            <a:ext cx="8834246" cy="65027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5541A7E-E4D0-4D25-A850-7608633FB937}"/>
              </a:ext>
            </a:extLst>
          </p:cNvPr>
          <p:cNvGrpSpPr/>
          <p:nvPr/>
        </p:nvGrpSpPr>
        <p:grpSpPr>
          <a:xfrm>
            <a:off x="741239" y="1641448"/>
            <a:ext cx="2728620" cy="2414016"/>
            <a:chOff x="741239" y="1641448"/>
            <a:chExt cx="2728620" cy="2414016"/>
          </a:xfrm>
        </p:grpSpPr>
        <p:pic>
          <p:nvPicPr>
            <p:cNvPr id="9" name="Picture 8" descr="A person wearing a suit and tie&#10;&#10;Description generated with very high confidence">
              <a:extLst>
                <a:ext uri="{FF2B5EF4-FFF2-40B4-BE49-F238E27FC236}">
                  <a16:creationId xmlns:a16="http://schemas.microsoft.com/office/drawing/2014/main" id="{60C4D78A-9C05-4A93-BC62-32E162283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38" y="1641448"/>
              <a:ext cx="2011680" cy="24140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chemeClr val="bg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4F9B6B-EE94-45D7-B142-6F02059DC8AC}"/>
                </a:ext>
              </a:extLst>
            </p:cNvPr>
            <p:cNvSpPr txBox="1"/>
            <p:nvPr/>
          </p:nvSpPr>
          <p:spPr>
            <a:xfrm rot="21271674">
              <a:off x="741239" y="3558050"/>
              <a:ext cx="272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400" b="1" dirty="0">
                  <a:ln w="10160">
                    <a:solidFill>
                      <a:srgbClr val="00666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جورج مولر</a:t>
              </a:r>
              <a:endParaRPr lang="en-US" sz="2400" b="1" dirty="0">
                <a:ln w="10160">
                  <a:solidFill>
                    <a:srgbClr val="0066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A1CA9C22-A51C-4920-8F04-9EA266DD9BAC}"/>
              </a:ext>
            </a:extLst>
          </p:cNvPr>
          <p:cNvSpPr txBox="1"/>
          <p:nvPr/>
        </p:nvSpPr>
        <p:spPr>
          <a:xfrm>
            <a:off x="563581" y="244582"/>
            <a:ext cx="801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normalizeH="0" baseline="0" noProof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808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الشهادة من خلال الصلاة</a:t>
            </a:r>
            <a:endParaRPr kumimoji="0" lang="en-US" sz="3200" b="1" i="0" u="none" strike="noStrike" kern="1200" normalizeH="0" baseline="0" noProof="0" dirty="0">
              <a:ln w="10160">
                <a:solidFill>
                  <a:schemeClr val="tx1"/>
                </a:solidFill>
                <a:prstDash val="solid"/>
              </a:ln>
              <a:solidFill>
                <a:srgbClr val="00808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B0E13-A958-4D26-8CA2-48BA5D8D8780}"/>
              </a:ext>
            </a:extLst>
          </p:cNvPr>
          <p:cNvSpPr txBox="1"/>
          <p:nvPr/>
        </p:nvSpPr>
        <p:spPr>
          <a:xfrm>
            <a:off x="4878871" y="1812910"/>
            <a:ext cx="38344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400" b="1" dirty="0">
                <a:effectLst/>
                <a:latin typeface="Comic Sans MS" panose="030F0702030302020204" pitchFamily="66" charset="0"/>
              </a:rPr>
              <a:t>1</a:t>
            </a:r>
            <a:r>
              <a:rPr lang="ar-SA" sz="2800" b="1" dirty="0">
                <a:effectLst/>
                <a:latin typeface="Comic Sans MS" panose="030F0702030302020204" pitchFamily="66" charset="0"/>
              </a:rPr>
              <a:t> تيموثاوس </a:t>
            </a:r>
            <a:r>
              <a:rPr lang="ar-SA" sz="2400" b="1" dirty="0">
                <a:effectLst/>
                <a:latin typeface="Comic Sans MS" panose="030F0702030302020204" pitchFamily="66" charset="0"/>
              </a:rPr>
              <a:t>2: 1، 3</a:t>
            </a:r>
            <a:br>
              <a:rPr lang="en-US" sz="2800" b="1" dirty="0">
                <a:effectLst/>
                <a:latin typeface="Comic Sans MS" panose="030F0702030302020204" pitchFamily="66" charset="0"/>
              </a:rPr>
            </a:br>
            <a:r>
              <a:rPr lang="ar-SA" sz="2800" b="1" dirty="0">
                <a:latin typeface="Comic Sans MS" panose="030F0702030302020204" pitchFamily="66" charset="0"/>
              </a:rPr>
              <a:t>"فَأَطْلُبُ أَوَّلَ كُلِّ شَيْءٍ، أَنْ تُقَامَ طَلِبَاتٌ وَصَلَوَاتٌ وَابْتِهَالاَتٌ وَتَشَكُّرَاتٌ لأَجْلِ جَمِيعِ النَّاسِ، لأَنَّ هذَا حَسَنٌ وَمَقْبُولٌ لَدَى مُخَلِّصِنَا اللهِ."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8398B-48CE-469A-8689-85C4B9155539}"/>
              </a:ext>
            </a:extLst>
          </p:cNvPr>
          <p:cNvSpPr txBox="1"/>
          <p:nvPr/>
        </p:nvSpPr>
        <p:spPr>
          <a:xfrm>
            <a:off x="4726850" y="4773982"/>
            <a:ext cx="4090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effectLst/>
                <a:latin typeface="Comic Sans MS" panose="030F0702030302020204" pitchFamily="66" charset="0"/>
              </a:rPr>
              <a:t>يوحنا </a:t>
            </a:r>
            <a:r>
              <a:rPr lang="ar-SA" sz="2400" b="1" dirty="0">
                <a:effectLst/>
                <a:latin typeface="Comic Sans MS" panose="030F0702030302020204" pitchFamily="66" charset="0"/>
              </a:rPr>
              <a:t>14: 14</a:t>
            </a:r>
            <a:r>
              <a:rPr lang="ar-SA" sz="2800" b="1" dirty="0">
                <a:effectLst/>
                <a:latin typeface="Comic Sans MS" panose="030F0702030302020204" pitchFamily="66" charset="0"/>
              </a:rPr>
              <a:t> </a:t>
            </a:r>
            <a:br>
              <a:rPr lang="en-US" sz="2800" b="1" dirty="0">
                <a:effectLst/>
                <a:latin typeface="Comic Sans MS" panose="030F0702030302020204" pitchFamily="66" charset="0"/>
              </a:rPr>
            </a:br>
            <a:r>
              <a:rPr lang="ar-SA" sz="2800" b="1" dirty="0">
                <a:effectLst/>
                <a:latin typeface="Comic Sans MS" panose="030F0702030302020204" pitchFamily="66" charset="0"/>
              </a:rPr>
              <a:t>"</a:t>
            </a:r>
            <a:r>
              <a:rPr lang="ar-SA" sz="2800" b="1" dirty="0">
                <a:latin typeface="Comic Sans MS" panose="030F0702030302020204" pitchFamily="66" charset="0"/>
              </a:rPr>
              <a:t>إِنْ سَأَلْتُمْ شَيْئًا بِاسْمِي فَإِنِّي أَفْعَلُهُ."</a:t>
            </a:r>
            <a:endParaRPr lang="en-US" sz="2800" b="1" dirty="0">
              <a:effectLst/>
              <a:latin typeface="Comic Sans MS" panose="030F0702030302020204" pitchFamily="66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E27399-63D2-4F0A-9C78-B17450692627}"/>
              </a:ext>
            </a:extLst>
          </p:cNvPr>
          <p:cNvGrpSpPr/>
          <p:nvPr/>
        </p:nvGrpSpPr>
        <p:grpSpPr>
          <a:xfrm>
            <a:off x="244951" y="3369474"/>
            <a:ext cx="2097561" cy="2338242"/>
            <a:chOff x="7323589" y="645483"/>
            <a:chExt cx="1526796" cy="1602297"/>
          </a:xfrm>
        </p:grpSpPr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90F5F478-1AC4-4390-8D5C-D98BC4674C6A}"/>
                </a:ext>
              </a:extLst>
            </p:cNvPr>
            <p:cNvSpPr/>
            <p:nvPr/>
          </p:nvSpPr>
          <p:spPr>
            <a:xfrm>
              <a:off x="7323589" y="645483"/>
              <a:ext cx="1526796" cy="1602297"/>
            </a:xfrm>
            <a:prstGeom prst="irregularSeal1">
              <a:avLst/>
            </a:prstGeom>
            <a:solidFill>
              <a:srgbClr val="00808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0CDE76-67DE-4D42-AEF3-E08D9ECAF097}"/>
                </a:ext>
              </a:extLst>
            </p:cNvPr>
            <p:cNvSpPr txBox="1"/>
            <p:nvPr/>
          </p:nvSpPr>
          <p:spPr>
            <a:xfrm>
              <a:off x="7612026" y="1092459"/>
              <a:ext cx="959925" cy="653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ln w="10160">
                    <a:solidFill>
                      <a:srgbClr val="00666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صلى </a:t>
              </a:r>
              <a:r>
                <a:rPr lang="ar-SA" sz="2400" b="1" dirty="0">
                  <a:ln w="10160">
                    <a:solidFill>
                      <a:srgbClr val="00666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52</a:t>
              </a:r>
              <a:r>
                <a:rPr lang="ar-SA" sz="2800" b="1" dirty="0">
                  <a:ln w="10160">
                    <a:solidFill>
                      <a:srgbClr val="00666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mic Sans MS" panose="030F0702030302020204" pitchFamily="66" charset="0"/>
                </a:rPr>
                <a:t> سنة</a:t>
              </a:r>
              <a:endParaRPr lang="en-US" sz="2800" b="1" dirty="0">
                <a:ln w="10160">
                  <a:solidFill>
                    <a:srgbClr val="0066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C20F514-D02B-4660-9DB8-A5516BD31718}"/>
              </a:ext>
            </a:extLst>
          </p:cNvPr>
          <p:cNvGrpSpPr/>
          <p:nvPr/>
        </p:nvGrpSpPr>
        <p:grpSpPr>
          <a:xfrm rot="179583">
            <a:off x="2479186" y="2644368"/>
            <a:ext cx="2110992" cy="2952436"/>
            <a:chOff x="2533473" y="2654961"/>
            <a:chExt cx="2110992" cy="295243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F5C8674-FC13-4779-9D0A-4EA51AD7C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500" b="93000" l="9441" r="92308">
                          <a14:foregroundMark x1="11538" y1="9500" x2="87413" y2="12000"/>
                          <a14:foregroundMark x1="92657" y1="12500" x2="87063" y2="41750"/>
                          <a14:foregroundMark x1="87063" y1="93000" x2="46154" y2="89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3473" y="2654961"/>
              <a:ext cx="2110992" cy="29524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A10E54-AB1B-4AC6-93E2-89384729E54F}"/>
                </a:ext>
              </a:extLst>
            </p:cNvPr>
            <p:cNvSpPr txBox="1"/>
            <p:nvPr/>
          </p:nvSpPr>
          <p:spPr>
            <a:xfrm rot="100583">
              <a:off x="2688435" y="3049216"/>
              <a:ext cx="18293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JO" sz="2200" b="1" u="sng" dirty="0">
                  <a:latin typeface="Bradley Hand ITC" panose="03070402050302030203" pitchFamily="66" charset="0"/>
                </a:rPr>
                <a:t>قائمتك</a:t>
              </a:r>
              <a:endParaRPr lang="en-US" sz="2200" b="1" dirty="0">
                <a:latin typeface="Bradley Hand ITC" panose="03070402050302030203" pitchFamily="66" charset="0"/>
              </a:endParaRPr>
            </a:p>
            <a:p>
              <a:pPr algn="ctr"/>
              <a:endParaRPr lang="en-US" sz="2200" b="1" u="sng" dirty="0">
                <a:latin typeface="Bradley Hand ITC" panose="03070402050302030203" pitchFamily="66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3EBAD43-7147-4BDB-BE5D-090B0F5C2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224" y="747870"/>
            <a:ext cx="707806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81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4503</TotalTime>
  <Words>486</Words>
  <Application>Microsoft Office PowerPoint</Application>
  <PresentationFormat>On-screen Show (4:3)</PresentationFormat>
  <Paragraphs>97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 Black</vt:lpstr>
      <vt:lpstr>Bradley Hand ITC</vt:lpstr>
      <vt:lpstr>Calibri</vt:lpstr>
      <vt:lpstr>Calibri Light</vt:lpstr>
      <vt:lpstr>Comic Sans MS</vt:lpstr>
      <vt:lpstr>Mistral</vt:lpstr>
      <vt:lpstr>Times New Roman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Martin</dc:creator>
  <cp:lastModifiedBy>David Martin</cp:lastModifiedBy>
  <cp:revision>157</cp:revision>
  <dcterms:created xsi:type="dcterms:W3CDTF">2018-10-17T04:21:26Z</dcterms:created>
  <dcterms:modified xsi:type="dcterms:W3CDTF">2018-11-11T18:43:33Z</dcterms:modified>
</cp:coreProperties>
</file>